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47" r:id="rId2"/>
    <p:sldMasterId id="2147483760" r:id="rId3"/>
  </p:sldMasterIdLst>
  <p:notesMasterIdLst>
    <p:notesMasterId r:id="rId183"/>
  </p:notesMasterIdLst>
  <p:sldIdLst>
    <p:sldId id="307" r:id="rId4"/>
    <p:sldId id="257" r:id="rId5"/>
    <p:sldId id="258" r:id="rId6"/>
    <p:sldId id="370" r:id="rId7"/>
    <p:sldId id="371" r:id="rId8"/>
    <p:sldId id="261" r:id="rId9"/>
    <p:sldId id="331" r:id="rId10"/>
    <p:sldId id="592" r:id="rId11"/>
    <p:sldId id="937" r:id="rId12"/>
    <p:sldId id="529" r:id="rId13"/>
    <p:sldId id="609" r:id="rId14"/>
    <p:sldId id="938" r:id="rId15"/>
    <p:sldId id="939" r:id="rId16"/>
    <p:sldId id="940" r:id="rId17"/>
    <p:sldId id="941" r:id="rId18"/>
    <p:sldId id="942" r:id="rId19"/>
    <p:sldId id="611" r:id="rId20"/>
    <p:sldId id="943" r:id="rId21"/>
    <p:sldId id="944" r:id="rId22"/>
    <p:sldId id="945" r:id="rId23"/>
    <p:sldId id="948" r:id="rId24"/>
    <p:sldId id="949" r:id="rId25"/>
    <p:sldId id="950" r:id="rId26"/>
    <p:sldId id="951" r:id="rId27"/>
    <p:sldId id="946" r:id="rId28"/>
    <p:sldId id="952" r:id="rId29"/>
    <p:sldId id="956" r:id="rId30"/>
    <p:sldId id="953" r:id="rId31"/>
    <p:sldId id="957" r:id="rId32"/>
    <p:sldId id="954" r:id="rId33"/>
    <p:sldId id="958" r:id="rId34"/>
    <p:sldId id="962" r:id="rId35"/>
    <p:sldId id="963" r:id="rId36"/>
    <p:sldId id="964" r:id="rId37"/>
    <p:sldId id="960" r:id="rId38"/>
    <p:sldId id="961" r:id="rId39"/>
    <p:sldId id="955" r:id="rId40"/>
    <p:sldId id="959" r:id="rId41"/>
    <p:sldId id="969" r:id="rId42"/>
    <p:sldId id="970" r:id="rId43"/>
    <p:sldId id="971" r:id="rId44"/>
    <p:sldId id="965" r:id="rId45"/>
    <p:sldId id="972" r:id="rId46"/>
    <p:sldId id="978" r:id="rId47"/>
    <p:sldId id="979" r:id="rId48"/>
    <p:sldId id="966" r:id="rId49"/>
    <p:sldId id="973" r:id="rId50"/>
    <p:sldId id="974" r:id="rId51"/>
    <p:sldId id="975" r:id="rId52"/>
    <p:sldId id="976" r:id="rId53"/>
    <p:sldId id="981" r:id="rId54"/>
    <p:sldId id="977" r:id="rId55"/>
    <p:sldId id="967" r:id="rId56"/>
    <p:sldId id="982" r:id="rId57"/>
    <p:sldId id="990" r:id="rId58"/>
    <p:sldId id="983" r:id="rId59"/>
    <p:sldId id="991" r:id="rId60"/>
    <p:sldId id="988" r:id="rId61"/>
    <p:sldId id="989" r:id="rId62"/>
    <p:sldId id="987" r:id="rId63"/>
    <p:sldId id="992" r:id="rId64"/>
    <p:sldId id="993" r:id="rId65"/>
    <p:sldId id="994" r:id="rId66"/>
    <p:sldId id="995" r:id="rId67"/>
    <p:sldId id="996" r:id="rId68"/>
    <p:sldId id="997" r:id="rId69"/>
    <p:sldId id="984" r:id="rId70"/>
    <p:sldId id="985" r:id="rId71"/>
    <p:sldId id="986" r:id="rId72"/>
    <p:sldId id="980" r:id="rId73"/>
    <p:sldId id="968" r:id="rId74"/>
    <p:sldId id="947" r:id="rId75"/>
    <p:sldId id="998" r:id="rId76"/>
    <p:sldId id="999" r:id="rId77"/>
    <p:sldId id="1000" r:id="rId78"/>
    <p:sldId id="1001" r:id="rId79"/>
    <p:sldId id="1002" r:id="rId80"/>
    <p:sldId id="1003" r:id="rId81"/>
    <p:sldId id="1011" r:id="rId82"/>
    <p:sldId id="1012" r:id="rId83"/>
    <p:sldId id="1004" r:id="rId84"/>
    <p:sldId id="1013" r:id="rId85"/>
    <p:sldId id="1016" r:id="rId86"/>
    <p:sldId id="1017" r:id="rId87"/>
    <p:sldId id="1019" r:id="rId88"/>
    <p:sldId id="1015" r:id="rId89"/>
    <p:sldId id="1020" r:id="rId90"/>
    <p:sldId id="1008" r:id="rId91"/>
    <p:sldId id="1021" r:id="rId92"/>
    <p:sldId id="1022" r:id="rId93"/>
    <p:sldId id="1023" r:id="rId94"/>
    <p:sldId id="1025" r:id="rId95"/>
    <p:sldId id="1024" r:id="rId96"/>
    <p:sldId id="1026" r:id="rId97"/>
    <p:sldId id="1027" r:id="rId98"/>
    <p:sldId id="1009" r:id="rId99"/>
    <p:sldId id="1028" r:id="rId100"/>
    <p:sldId id="1029" r:id="rId101"/>
    <p:sldId id="1032" r:id="rId102"/>
    <p:sldId id="1010" r:id="rId103"/>
    <p:sldId id="1030" r:id="rId104"/>
    <p:sldId id="1014" r:id="rId105"/>
    <p:sldId id="1038" r:id="rId106"/>
    <p:sldId id="1039" r:id="rId107"/>
    <p:sldId id="1043" r:id="rId108"/>
    <p:sldId id="1036" r:id="rId109"/>
    <p:sldId id="1037" r:id="rId110"/>
    <p:sldId id="1031" r:id="rId111"/>
    <p:sldId id="1040" r:id="rId112"/>
    <p:sldId id="1041" r:id="rId113"/>
    <p:sldId id="1042" r:id="rId114"/>
    <p:sldId id="1005" r:id="rId115"/>
    <p:sldId id="1006" r:id="rId116"/>
    <p:sldId id="1007" r:id="rId117"/>
    <p:sldId id="1034" r:id="rId118"/>
    <p:sldId id="1033" r:id="rId119"/>
    <p:sldId id="1053" r:id="rId120"/>
    <p:sldId id="1055" r:id="rId121"/>
    <p:sldId id="1048" r:id="rId122"/>
    <p:sldId id="1049" r:id="rId123"/>
    <p:sldId id="1035" r:id="rId124"/>
    <p:sldId id="1044" r:id="rId125"/>
    <p:sldId id="1045" r:id="rId126"/>
    <p:sldId id="1046" r:id="rId127"/>
    <p:sldId id="1047" r:id="rId128"/>
    <p:sldId id="1051" r:id="rId129"/>
    <p:sldId id="1052" r:id="rId130"/>
    <p:sldId id="1056" r:id="rId131"/>
    <p:sldId id="1057" r:id="rId132"/>
    <p:sldId id="1063" r:id="rId133"/>
    <p:sldId id="1058" r:id="rId134"/>
    <p:sldId id="1060" r:id="rId135"/>
    <p:sldId id="1061" r:id="rId136"/>
    <p:sldId id="1062" r:id="rId137"/>
    <p:sldId id="1064" r:id="rId138"/>
    <p:sldId id="1050" r:id="rId139"/>
    <p:sldId id="1073" r:id="rId140"/>
    <p:sldId id="1074" r:id="rId141"/>
    <p:sldId id="1065" r:id="rId142"/>
    <p:sldId id="1078" r:id="rId143"/>
    <p:sldId id="1079" r:id="rId144"/>
    <p:sldId id="1075" r:id="rId145"/>
    <p:sldId id="1070" r:id="rId146"/>
    <p:sldId id="1071" r:id="rId147"/>
    <p:sldId id="1080" r:id="rId148"/>
    <p:sldId id="1083" r:id="rId149"/>
    <p:sldId id="1084" r:id="rId150"/>
    <p:sldId id="1085" r:id="rId151"/>
    <p:sldId id="1081" r:id="rId152"/>
    <p:sldId id="1082" r:id="rId153"/>
    <p:sldId id="1076" r:id="rId154"/>
    <p:sldId id="1077" r:id="rId155"/>
    <p:sldId id="1072" r:id="rId156"/>
    <p:sldId id="1066" r:id="rId157"/>
    <p:sldId id="1069" r:id="rId158"/>
    <p:sldId id="1088" r:id="rId159"/>
    <p:sldId id="1067" r:id="rId160"/>
    <p:sldId id="1090" r:id="rId161"/>
    <p:sldId id="1068" r:id="rId162"/>
    <p:sldId id="1094" r:id="rId163"/>
    <p:sldId id="1089" r:id="rId164"/>
    <p:sldId id="1091" r:id="rId165"/>
    <p:sldId id="1059" r:id="rId166"/>
    <p:sldId id="1092" r:id="rId167"/>
    <p:sldId id="1095" r:id="rId168"/>
    <p:sldId id="1096" r:id="rId169"/>
    <p:sldId id="1097" r:id="rId170"/>
    <p:sldId id="1098" r:id="rId171"/>
    <p:sldId id="1099" r:id="rId172"/>
    <p:sldId id="1102" r:id="rId173"/>
    <p:sldId id="1103" r:id="rId174"/>
    <p:sldId id="1104" r:id="rId175"/>
    <p:sldId id="1093" r:id="rId176"/>
    <p:sldId id="936" r:id="rId177"/>
    <p:sldId id="823" r:id="rId178"/>
    <p:sldId id="1086" r:id="rId179"/>
    <p:sldId id="824" r:id="rId180"/>
    <p:sldId id="822" r:id="rId181"/>
    <p:sldId id="296" r:id="rId1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307"/>
            <p14:sldId id="257"/>
            <p14:sldId id="258"/>
            <p14:sldId id="370"/>
            <p14:sldId id="371"/>
            <p14:sldId id="261"/>
            <p14:sldId id="331"/>
            <p14:sldId id="592"/>
            <p14:sldId id="937"/>
          </p14:sldIdLst>
        </p14:section>
        <p14:section name="Section 1" id="{73220C7C-D6A9-409E-AB1F-A5F74CB08080}">
          <p14:sldIdLst>
            <p14:sldId id="529"/>
            <p14:sldId id="609"/>
            <p14:sldId id="938"/>
            <p14:sldId id="939"/>
          </p14:sldIdLst>
        </p14:section>
        <p14:section name="DEMO 1" id="{EF1632C0-6D5C-40CE-9C6F-11DE02DE578D}">
          <p14:sldIdLst>
            <p14:sldId id="940"/>
            <p14:sldId id="941"/>
            <p14:sldId id="942"/>
            <p14:sldId id="611"/>
            <p14:sldId id="943"/>
            <p14:sldId id="944"/>
            <p14:sldId id="945"/>
            <p14:sldId id="948"/>
            <p14:sldId id="949"/>
            <p14:sldId id="950"/>
            <p14:sldId id="951"/>
            <p14:sldId id="946"/>
            <p14:sldId id="952"/>
            <p14:sldId id="956"/>
            <p14:sldId id="953"/>
            <p14:sldId id="957"/>
            <p14:sldId id="954"/>
            <p14:sldId id="958"/>
            <p14:sldId id="962"/>
          </p14:sldIdLst>
        </p14:section>
        <p14:section name="Section 2" id="{399A0C71-A891-4765-9307-B90DF9C5DCA1}">
          <p14:sldIdLst>
            <p14:sldId id="963"/>
            <p14:sldId id="964"/>
            <p14:sldId id="960"/>
            <p14:sldId id="961"/>
            <p14:sldId id="955"/>
            <p14:sldId id="959"/>
            <p14:sldId id="969"/>
            <p14:sldId id="970"/>
            <p14:sldId id="971"/>
            <p14:sldId id="965"/>
            <p14:sldId id="972"/>
          </p14:sldIdLst>
        </p14:section>
        <p14:section name="DEMO 2" id="{3CFF1FDD-1FE4-4B4E-BDE0-EF0CF34E584E}">
          <p14:sldIdLst>
            <p14:sldId id="978"/>
            <p14:sldId id="979"/>
            <p14:sldId id="966"/>
            <p14:sldId id="973"/>
            <p14:sldId id="974"/>
            <p14:sldId id="975"/>
            <p14:sldId id="976"/>
            <p14:sldId id="981"/>
            <p14:sldId id="977"/>
            <p14:sldId id="967"/>
            <p14:sldId id="982"/>
            <p14:sldId id="990"/>
            <p14:sldId id="983"/>
            <p14:sldId id="991"/>
            <p14:sldId id="988"/>
            <p14:sldId id="989"/>
            <p14:sldId id="987"/>
            <p14:sldId id="992"/>
          </p14:sldIdLst>
        </p14:section>
        <p14:section name="Section 3" id="{E2EF513B-6E7D-486E-B700-9DDC9E6FBD95}">
          <p14:sldIdLst>
            <p14:sldId id="993"/>
            <p14:sldId id="994"/>
            <p14:sldId id="995"/>
          </p14:sldIdLst>
        </p14:section>
        <p14:section name="DEMO 3" id="{7CA6F035-E6AB-46AB-8286-7C1356F7A75F}">
          <p14:sldIdLst>
            <p14:sldId id="996"/>
            <p14:sldId id="997"/>
            <p14:sldId id="984"/>
            <p14:sldId id="985"/>
            <p14:sldId id="986"/>
            <p14:sldId id="980"/>
            <p14:sldId id="968"/>
            <p14:sldId id="947"/>
            <p14:sldId id="998"/>
            <p14:sldId id="999"/>
            <p14:sldId id="1000"/>
            <p14:sldId id="1001"/>
            <p14:sldId id="1002"/>
            <p14:sldId id="1003"/>
            <p14:sldId id="1011"/>
            <p14:sldId id="1012"/>
            <p14:sldId id="1004"/>
            <p14:sldId id="1013"/>
          </p14:sldIdLst>
        </p14:section>
        <p14:section name="Section 4" id="{23FF2C65-4247-4520-B60D-B3D710C3B9EF}">
          <p14:sldIdLst>
            <p14:sldId id="1016"/>
            <p14:sldId id="1017"/>
            <p14:sldId id="1019"/>
          </p14:sldIdLst>
        </p14:section>
        <p14:section name="DEMO 4" id="{9B061535-4E1D-404D-BFFA-743307AE6762}">
          <p14:sldIdLst>
            <p14:sldId id="1015"/>
            <p14:sldId id="1020"/>
            <p14:sldId id="1008"/>
            <p14:sldId id="1021"/>
            <p14:sldId id="1022"/>
            <p14:sldId id="1023"/>
            <p14:sldId id="1025"/>
            <p14:sldId id="1024"/>
            <p14:sldId id="1026"/>
            <p14:sldId id="1027"/>
            <p14:sldId id="1009"/>
            <p14:sldId id="1028"/>
            <p14:sldId id="1029"/>
            <p14:sldId id="1032"/>
            <p14:sldId id="1010"/>
            <p14:sldId id="1030"/>
            <p14:sldId id="1014"/>
          </p14:sldIdLst>
        </p14:section>
        <p14:section name="Section 5" id="{4E75868A-9E0F-41E1-87F9-5A2605FD6C9B}">
          <p14:sldIdLst>
            <p14:sldId id="1038"/>
            <p14:sldId id="1039"/>
            <p14:sldId id="1043"/>
          </p14:sldIdLst>
        </p14:section>
        <p14:section name="DEMO 5" id="{AE4F7134-3CA6-4DA7-B55C-6BA855F46787}">
          <p14:sldIdLst>
            <p14:sldId id="1036"/>
            <p14:sldId id="1037"/>
            <p14:sldId id="1031"/>
            <p14:sldId id="1040"/>
            <p14:sldId id="1041"/>
            <p14:sldId id="1042"/>
            <p14:sldId id="1005"/>
            <p14:sldId id="1006"/>
            <p14:sldId id="1007"/>
            <p14:sldId id="1034"/>
            <p14:sldId id="1033"/>
          </p14:sldIdLst>
        </p14:section>
        <p14:section name="Section 6" id="{97F14E94-095E-4E16-8327-EE79F119642D}">
          <p14:sldIdLst>
            <p14:sldId id="1053"/>
            <p14:sldId id="1055"/>
          </p14:sldIdLst>
        </p14:section>
        <p14:section name="DEMO 6" id="{697A2E54-1AFD-4235-9AF6-70E7F266713D}">
          <p14:sldIdLst>
            <p14:sldId id="1048"/>
            <p14:sldId id="1049"/>
            <p14:sldId id="1035"/>
            <p14:sldId id="1044"/>
            <p14:sldId id="1045"/>
            <p14:sldId id="1046"/>
            <p14:sldId id="1047"/>
            <p14:sldId id="1051"/>
            <p14:sldId id="1052"/>
            <p14:sldId id="1056"/>
            <p14:sldId id="1057"/>
            <p14:sldId id="1063"/>
            <p14:sldId id="1058"/>
            <p14:sldId id="1060"/>
            <p14:sldId id="1061"/>
            <p14:sldId id="1062"/>
            <p14:sldId id="1064"/>
            <p14:sldId id="1050"/>
          </p14:sldIdLst>
        </p14:section>
        <p14:section name="Section 7" id="{0767319C-8559-4305-B229-19C44214B6F8}">
          <p14:sldIdLst>
            <p14:sldId id="1073"/>
            <p14:sldId id="1074"/>
            <p14:sldId id="1065"/>
            <p14:sldId id="1078"/>
            <p14:sldId id="1079"/>
            <p14:sldId id="1075"/>
          </p14:sldIdLst>
        </p14:section>
        <p14:section name="DEMO 7" id="{09246575-1E7C-4D04-A0BD-46E0FD32C218}">
          <p14:sldIdLst>
            <p14:sldId id="1070"/>
            <p14:sldId id="1071"/>
            <p14:sldId id="1080"/>
            <p14:sldId id="1083"/>
            <p14:sldId id="1084"/>
            <p14:sldId id="1085"/>
            <p14:sldId id="1081"/>
            <p14:sldId id="1082"/>
            <p14:sldId id="1076"/>
            <p14:sldId id="1077"/>
            <p14:sldId id="1072"/>
            <p14:sldId id="1066"/>
            <p14:sldId id="1069"/>
          </p14:sldIdLst>
        </p14:section>
        <p14:section name="Section 8" id="{0B551FDC-621A-48FE-A08D-7AF73C23F3F2}">
          <p14:sldIdLst>
            <p14:sldId id="1088"/>
            <p14:sldId id="1067"/>
            <p14:sldId id="1090"/>
            <p14:sldId id="1068"/>
            <p14:sldId id="1094"/>
          </p14:sldIdLst>
        </p14:section>
        <p14:section name="DEMO 8" id="{00193E51-DC12-4DA4-997C-0BF71DA52E69}">
          <p14:sldIdLst>
            <p14:sldId id="1089"/>
            <p14:sldId id="1091"/>
            <p14:sldId id="1059"/>
            <p14:sldId id="1092"/>
            <p14:sldId id="1095"/>
            <p14:sldId id="1096"/>
            <p14:sldId id="1097"/>
            <p14:sldId id="1098"/>
            <p14:sldId id="1099"/>
            <p14:sldId id="1102"/>
            <p14:sldId id="1103"/>
            <p14:sldId id="1104"/>
            <p14:sldId id="1093"/>
          </p14:sldIdLst>
        </p14:section>
        <p14:section name="END" id="{EBDEB4E2-9392-4324-974B-2EC2F17A42B0}">
          <p14:sldIdLst>
            <p14:sldId id="936"/>
            <p14:sldId id="823"/>
            <p14:sldId id="1086"/>
            <p14:sldId id="824"/>
            <p14:sldId id="822"/>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767676"/>
    <a:srgbClr val="262626"/>
    <a:srgbClr val="66FF99"/>
    <a:srgbClr val="FFFFFF"/>
    <a:srgbClr val="404040"/>
    <a:srgbClr val="0075D6"/>
    <a:srgbClr val="003C6C"/>
    <a:srgbClr val="BFBFBF"/>
    <a:srgbClr val="F2C8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D16BFB-0692-4633-B78B-1AAEE5C36FCF}" v="2" dt="2019-03-21T03:58:20.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0" autoAdjust="0"/>
    <p:restoredTop sz="76441" autoAdjust="0"/>
  </p:normalViewPr>
  <p:slideViewPr>
    <p:cSldViewPr snapToGrid="0">
      <p:cViewPr varScale="1">
        <p:scale>
          <a:sx n="81" d="100"/>
          <a:sy n="81" d="100"/>
        </p:scale>
        <p:origin x="588" y="96"/>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microsoft.com/office/2016/11/relationships/changesInfo" Target="changesInfos/changesInfo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presProps" Target="presProps.xml"/><Relationship Id="rId189" Type="http://schemas.microsoft.com/office/2015/10/relationships/revisionInfo" Target="revisionInfo.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theme" Target="theme/theme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12/18/2019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1</a:t>
            </a:fld>
            <a:endParaRPr lang="en-US" dirty="0"/>
          </a:p>
        </p:txBody>
      </p:sp>
    </p:spTree>
    <p:extLst>
      <p:ext uri="{BB962C8B-B14F-4D97-AF65-F5344CB8AC3E}">
        <p14:creationId xmlns:p14="http://schemas.microsoft.com/office/powerpoint/2010/main" val="808990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Because of the current state of this data model its going to count all records in the customer table for product ID 101 Bikes and say the count of customers is 5, which is incorrect cause it should be 2 but it can’t filter the customer table. This is confusing if you don’t come from an IT or BI background, or perhaps its not advanced for you. But what we do is Turn on Cross Filtering and the Transactional table (Sales) is going to be able to filter the Customers table based on </a:t>
            </a:r>
            <a:r>
              <a:rPr lang="en-US" sz="1200" b="0" i="0" u="none" strike="noStrike" kern="1200" baseline="0" dirty="0" err="1">
                <a:solidFill>
                  <a:schemeClr val="tx1"/>
                </a:solidFill>
                <a:latin typeface="+mn-lt"/>
                <a:ea typeface="+mn-ea"/>
                <a:cs typeface="+mn-cs"/>
              </a:rPr>
              <a:t>CustID</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197026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Role Playing Tables is one of the concepts that can get confusing, but don’t over think it. A role playing table is a table that can essentially play multiple roles. For example, we have transactions that contain multiple rows. One for when the Order was Placed and another row for when the Order Shipped with another date. We have them to reduce redundancy of having to maintain multiple tables when they’re in essence the same structure. Another example is a transaction for the Bill To address and the Ship To address. Do we want two tables or just one? The tabular model of Power BI there’s no real built-in support for Role-Playing tables, unlike Multi-Dimensional version of Analysis Services that does have built-in support. We look at the two options we have are.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50550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12812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Options: </a:t>
            </a:r>
          </a:p>
          <a:p>
            <a:pPr marL="228600" indent="-228600">
              <a:buAutoNum type="arabicPeriod"/>
            </a:pPr>
            <a:r>
              <a:rPr lang="en-US" sz="1200" b="0" i="0" u="none" strike="noStrike" kern="1200" baseline="0" dirty="0">
                <a:solidFill>
                  <a:schemeClr val="tx1"/>
                </a:solidFill>
                <a:latin typeface="+mn-lt"/>
                <a:ea typeface="+mn-ea"/>
                <a:cs typeface="+mn-cs"/>
              </a:rPr>
              <a:t>Use DAX, reduces memory consumption. Adds complexity by using some advanced functions (calculate and </a:t>
            </a:r>
            <a:r>
              <a:rPr lang="en-US" sz="1200" b="0" i="0" u="none" strike="noStrike" kern="1200" baseline="0" dirty="0" err="1">
                <a:solidFill>
                  <a:schemeClr val="tx1"/>
                </a:solidFill>
                <a:latin typeface="+mn-lt"/>
                <a:ea typeface="+mn-ea"/>
                <a:cs typeface="+mn-cs"/>
              </a:rPr>
              <a:t>userelationship</a:t>
            </a:r>
            <a:r>
              <a:rPr lang="en-US" sz="1200" b="0" i="0" u="none" strike="noStrike" kern="1200" baseline="0" dirty="0">
                <a:solidFill>
                  <a:schemeClr val="tx1"/>
                </a:solidFill>
                <a:latin typeface="+mn-lt"/>
                <a:ea typeface="+mn-ea"/>
                <a:cs typeface="+mn-cs"/>
              </a:rPr>
              <a:t>). Identify specifically the relationship.</a:t>
            </a:r>
          </a:p>
          <a:p>
            <a:pPr marL="228600" indent="-228600">
              <a:buAutoNum type="arabicPeriod"/>
            </a:pPr>
            <a:r>
              <a:rPr lang="en-US" sz="1200" b="0" i="0" u="none" strike="noStrike" kern="1200" baseline="0" dirty="0">
                <a:solidFill>
                  <a:schemeClr val="tx1"/>
                </a:solidFill>
                <a:latin typeface="+mn-lt"/>
                <a:ea typeface="+mn-ea"/>
                <a:cs typeface="+mn-cs"/>
              </a:rPr>
              <a:t>Don’t care about data model, import the table multiple times. </a:t>
            </a:r>
          </a:p>
          <a:p>
            <a:pPr marL="228600" indent="-228600">
              <a:buAutoNum type="arabicPeriod"/>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Generally speaking, most companies will use method 2 because its simpler to explain to your end-users. The shipping manager can easily report from the </a:t>
            </a:r>
            <a:r>
              <a:rPr lang="en-US" sz="1200" b="0" i="0" u="none" strike="noStrike" kern="1200" baseline="0" dirty="0" err="1">
                <a:solidFill>
                  <a:schemeClr val="tx1"/>
                </a:solidFill>
                <a:latin typeface="+mn-lt"/>
                <a:ea typeface="+mn-ea"/>
                <a:cs typeface="+mn-cs"/>
              </a:rPr>
              <a:t>ShipDate</a:t>
            </a:r>
            <a:r>
              <a:rPr lang="en-US" sz="1200" b="0" i="0" u="none" strike="noStrike" kern="1200" baseline="0" dirty="0">
                <a:solidFill>
                  <a:schemeClr val="tx1"/>
                </a:solidFill>
                <a:latin typeface="+mn-lt"/>
                <a:ea typeface="+mn-ea"/>
                <a:cs typeface="+mn-cs"/>
              </a:rPr>
              <a:t> table.</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In DAX, we have to create a measure per field. For example, </a:t>
            </a:r>
            <a:r>
              <a:rPr lang="en-US" sz="1200" b="0" i="0" u="none" strike="noStrike" kern="1200" baseline="0" dirty="0" err="1">
                <a:solidFill>
                  <a:schemeClr val="tx1"/>
                </a:solidFill>
                <a:latin typeface="+mn-lt"/>
                <a:ea typeface="+mn-ea"/>
                <a:cs typeface="+mn-cs"/>
              </a:rPr>
              <a:t>TotalSales</a:t>
            </a:r>
            <a:r>
              <a:rPr lang="en-US" sz="1200" b="0" i="0" u="none" strike="noStrike" kern="1200" baseline="0" dirty="0">
                <a:solidFill>
                  <a:schemeClr val="tx1"/>
                </a:solidFill>
                <a:latin typeface="+mn-lt"/>
                <a:ea typeface="+mn-ea"/>
                <a:cs typeface="+mn-cs"/>
              </a:rPr>
              <a:t> for </a:t>
            </a:r>
            <a:r>
              <a:rPr lang="en-US" sz="1200" b="0" i="0" u="none" strike="noStrike" kern="1200" baseline="0" dirty="0" err="1">
                <a:solidFill>
                  <a:schemeClr val="tx1"/>
                </a:solidFill>
                <a:latin typeface="+mn-lt"/>
                <a:ea typeface="+mn-ea"/>
                <a:cs typeface="+mn-cs"/>
              </a:rPr>
              <a:t>ShipDate</a:t>
            </a:r>
            <a:r>
              <a:rPr lang="en-US" sz="1200" b="0" i="0" u="none" strike="noStrike" kern="1200" baseline="0" dirty="0">
                <a:solidFill>
                  <a:schemeClr val="tx1"/>
                </a:solidFill>
                <a:latin typeface="+mn-lt"/>
                <a:ea typeface="+mn-ea"/>
                <a:cs typeface="+mn-cs"/>
              </a:rPr>
              <a:t>. Then another for Profit, Profit Margin, Year over Year, etc. Calculate allows you to override the filter context. This is more overheard and explanation to your users.</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Both methods add their own analytical value, with measures you can bring in each measure and add them to a table side by side. </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The alternative is always going to be filtered by the active relationship. The matrix visual adds more insights. You may be able to use both. But the DAX method is going to be more work specially if you have more users, so we typically use the alternate method and import the same table twice.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1252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Get to work and make sense of what we’re talking about. I’m going to cover the DAX method first.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2629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4005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378499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920784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90901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88803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7618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demo, we take a look at when we transition from a single sided relationship to a cross-sided relationship.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9204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772078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86609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1112946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0764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DAX is not the preferred method because there’s some complexity and the difficulty of training the end-users. Now we’re going to go through the process of importing multiple date tables, building those relationships and getting unique analytical insights.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0065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Options: </a:t>
            </a:r>
          </a:p>
          <a:p>
            <a:pPr marL="228600" indent="-228600">
              <a:buAutoNum type="arabicPeriod"/>
            </a:pPr>
            <a:r>
              <a:rPr lang="en-US" sz="1200" b="0" i="0" u="none" strike="noStrike" kern="1200" baseline="0" dirty="0">
                <a:solidFill>
                  <a:schemeClr val="tx1"/>
                </a:solidFill>
                <a:latin typeface="+mn-lt"/>
                <a:ea typeface="+mn-ea"/>
                <a:cs typeface="+mn-cs"/>
              </a:rPr>
              <a:t>Use DAX, reduces memory consumption. Adds complexity by using some advanced functions (calculate and </a:t>
            </a:r>
            <a:r>
              <a:rPr lang="en-US" sz="1200" b="0" i="0" u="none" strike="noStrike" kern="1200" baseline="0" dirty="0" err="1">
                <a:solidFill>
                  <a:schemeClr val="tx1"/>
                </a:solidFill>
                <a:latin typeface="+mn-lt"/>
                <a:ea typeface="+mn-ea"/>
                <a:cs typeface="+mn-cs"/>
              </a:rPr>
              <a:t>userelationship</a:t>
            </a:r>
            <a:r>
              <a:rPr lang="en-US" sz="1200" b="0" i="0" u="none" strike="noStrike" kern="1200" baseline="0" dirty="0">
                <a:solidFill>
                  <a:schemeClr val="tx1"/>
                </a:solidFill>
                <a:latin typeface="+mn-lt"/>
                <a:ea typeface="+mn-ea"/>
                <a:cs typeface="+mn-cs"/>
              </a:rPr>
              <a:t>). Identify specifically the relationship.</a:t>
            </a:r>
          </a:p>
          <a:p>
            <a:pPr marL="228600" indent="-228600">
              <a:buAutoNum type="arabicPeriod"/>
            </a:pPr>
            <a:r>
              <a:rPr lang="en-US" sz="1200" b="0" i="0" u="none" strike="noStrike" kern="1200" baseline="0" dirty="0">
                <a:solidFill>
                  <a:schemeClr val="tx1"/>
                </a:solidFill>
                <a:latin typeface="+mn-lt"/>
                <a:ea typeface="+mn-ea"/>
                <a:cs typeface="+mn-cs"/>
              </a:rPr>
              <a:t>Don’t care about data model, import the table multiple times. </a:t>
            </a:r>
          </a:p>
          <a:p>
            <a:pPr marL="228600" indent="-228600">
              <a:buAutoNum type="arabicPeriod"/>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Generally speaking, most companies will use method 2 because its simpler to explain to your end-users. The shipping manager can easily report from the </a:t>
            </a:r>
            <a:r>
              <a:rPr lang="en-US" sz="1200" b="0" i="0" u="none" strike="noStrike" kern="1200" baseline="0" dirty="0" err="1">
                <a:solidFill>
                  <a:schemeClr val="tx1"/>
                </a:solidFill>
                <a:latin typeface="+mn-lt"/>
                <a:ea typeface="+mn-ea"/>
                <a:cs typeface="+mn-cs"/>
              </a:rPr>
              <a:t>ShipDate</a:t>
            </a:r>
            <a:r>
              <a:rPr lang="en-US" sz="1200" b="0" i="0" u="none" strike="noStrike" kern="1200" baseline="0" dirty="0">
                <a:solidFill>
                  <a:schemeClr val="tx1"/>
                </a:solidFill>
                <a:latin typeface="+mn-lt"/>
                <a:ea typeface="+mn-ea"/>
                <a:cs typeface="+mn-cs"/>
              </a:rPr>
              <a:t> table.</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In DAX, we have to create a measure per field. For example, </a:t>
            </a:r>
            <a:r>
              <a:rPr lang="en-US" sz="1200" b="0" i="0" u="none" strike="noStrike" kern="1200" baseline="0" dirty="0" err="1">
                <a:solidFill>
                  <a:schemeClr val="tx1"/>
                </a:solidFill>
                <a:latin typeface="+mn-lt"/>
                <a:ea typeface="+mn-ea"/>
                <a:cs typeface="+mn-cs"/>
              </a:rPr>
              <a:t>TotalSales</a:t>
            </a:r>
            <a:r>
              <a:rPr lang="en-US" sz="1200" b="0" i="0" u="none" strike="noStrike" kern="1200" baseline="0" dirty="0">
                <a:solidFill>
                  <a:schemeClr val="tx1"/>
                </a:solidFill>
                <a:latin typeface="+mn-lt"/>
                <a:ea typeface="+mn-ea"/>
                <a:cs typeface="+mn-cs"/>
              </a:rPr>
              <a:t> for </a:t>
            </a:r>
            <a:r>
              <a:rPr lang="en-US" sz="1200" b="0" i="0" u="none" strike="noStrike" kern="1200" baseline="0" dirty="0" err="1">
                <a:solidFill>
                  <a:schemeClr val="tx1"/>
                </a:solidFill>
                <a:latin typeface="+mn-lt"/>
                <a:ea typeface="+mn-ea"/>
                <a:cs typeface="+mn-cs"/>
              </a:rPr>
              <a:t>ShipDate</a:t>
            </a:r>
            <a:r>
              <a:rPr lang="en-US" sz="1200" b="0" i="0" u="none" strike="noStrike" kern="1200" baseline="0" dirty="0">
                <a:solidFill>
                  <a:schemeClr val="tx1"/>
                </a:solidFill>
                <a:latin typeface="+mn-lt"/>
                <a:ea typeface="+mn-ea"/>
                <a:cs typeface="+mn-cs"/>
              </a:rPr>
              <a:t>. Then another for Profit, Profit Margin, Year over Year, etc. Calculate allows you to override the filter context. This is more overheard and explanation to your users.</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Both methods add their own analytical value, with measures you can bring in each measure and add them to a table side by side. </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The alternative is always going to be filtered by the active relationship. The matrix visual adds more insights. You may be able to use both. But the DAX method is going to be more work specially if you have more users, so we typically use the alternate method and import the same table twice.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98772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In Power BI Desktop, we’re using a similar data model as before. We’re going to import multiple date tables, rather than using DAX, and do it from that point of 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029526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7620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481025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3849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0843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809889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07216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773748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7525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75776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4855442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684039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8669617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Consider this at a Week level or a Quarter level and determine a lag time.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6954085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2946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3 simple tables. Internet Sales table (or bridge table) holds the relationship between Customer and Product.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608033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5343261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0225486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You can break this down to much more detail level. Monthly, Weekly or Daily. To see how much is our Billing / Received, or Shipping to see how long its taking for things to ship out that have been Ordered.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5161784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69770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u="non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57860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Options: </a:t>
            </a:r>
          </a:p>
          <a:p>
            <a:pPr marL="228600" indent="-228600">
              <a:buAutoNum type="arabicPeriod"/>
            </a:pPr>
            <a:r>
              <a:rPr lang="en-US" sz="1200" b="0" i="0" u="none" strike="noStrike" kern="1200" baseline="0" dirty="0">
                <a:solidFill>
                  <a:schemeClr val="tx1"/>
                </a:solidFill>
                <a:latin typeface="+mn-lt"/>
                <a:ea typeface="+mn-ea"/>
                <a:cs typeface="+mn-cs"/>
              </a:rPr>
              <a:t>Use DAX, reduces memory consumption. Adds complexity by using some advanced functions (calculate and </a:t>
            </a:r>
            <a:r>
              <a:rPr lang="en-US" sz="1200" b="0" i="0" u="none" strike="noStrike" kern="1200" baseline="0" dirty="0" err="1">
                <a:solidFill>
                  <a:schemeClr val="tx1"/>
                </a:solidFill>
                <a:latin typeface="+mn-lt"/>
                <a:ea typeface="+mn-ea"/>
                <a:cs typeface="+mn-cs"/>
              </a:rPr>
              <a:t>userelationship</a:t>
            </a:r>
            <a:r>
              <a:rPr lang="en-US" sz="1200" b="0" i="0" u="none" strike="noStrike" kern="1200" baseline="0" dirty="0">
                <a:solidFill>
                  <a:schemeClr val="tx1"/>
                </a:solidFill>
                <a:latin typeface="+mn-lt"/>
                <a:ea typeface="+mn-ea"/>
                <a:cs typeface="+mn-cs"/>
              </a:rPr>
              <a:t>). Identify specifically the relationship.</a:t>
            </a:r>
          </a:p>
          <a:p>
            <a:pPr marL="228600" indent="-228600">
              <a:buAutoNum type="arabicPeriod"/>
            </a:pPr>
            <a:r>
              <a:rPr lang="en-US" sz="1200" b="0" i="0" u="none" strike="noStrike" kern="1200" baseline="0" dirty="0">
                <a:solidFill>
                  <a:schemeClr val="tx1"/>
                </a:solidFill>
                <a:latin typeface="+mn-lt"/>
                <a:ea typeface="+mn-ea"/>
                <a:cs typeface="+mn-cs"/>
              </a:rPr>
              <a:t>Don’t care about data model, import the table multiple times. </a:t>
            </a:r>
          </a:p>
          <a:p>
            <a:pPr marL="228600" indent="-228600">
              <a:buAutoNum type="arabicPeriod"/>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Generally speaking, most companies will use method 2 because its simpler to explain to your end-users. The shipping manager can easily report from the </a:t>
            </a:r>
            <a:r>
              <a:rPr lang="en-US" sz="1200" b="0" i="0" u="none" strike="noStrike" kern="1200" baseline="0" dirty="0" err="1">
                <a:solidFill>
                  <a:schemeClr val="tx1"/>
                </a:solidFill>
                <a:latin typeface="+mn-lt"/>
                <a:ea typeface="+mn-ea"/>
                <a:cs typeface="+mn-cs"/>
              </a:rPr>
              <a:t>ShipDate</a:t>
            </a:r>
            <a:r>
              <a:rPr lang="en-US" sz="1200" b="0" i="0" u="none" strike="noStrike" kern="1200" baseline="0" dirty="0">
                <a:solidFill>
                  <a:schemeClr val="tx1"/>
                </a:solidFill>
                <a:latin typeface="+mn-lt"/>
                <a:ea typeface="+mn-ea"/>
                <a:cs typeface="+mn-cs"/>
              </a:rPr>
              <a:t> table.</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In DAX, we have to create a measure per field. For example, </a:t>
            </a:r>
            <a:r>
              <a:rPr lang="en-US" sz="1200" b="0" i="0" u="none" strike="noStrike" kern="1200" baseline="0" dirty="0" err="1">
                <a:solidFill>
                  <a:schemeClr val="tx1"/>
                </a:solidFill>
                <a:latin typeface="+mn-lt"/>
                <a:ea typeface="+mn-ea"/>
                <a:cs typeface="+mn-cs"/>
              </a:rPr>
              <a:t>TotalSales</a:t>
            </a:r>
            <a:r>
              <a:rPr lang="en-US" sz="1200" b="0" i="0" u="none" strike="noStrike" kern="1200" baseline="0" dirty="0">
                <a:solidFill>
                  <a:schemeClr val="tx1"/>
                </a:solidFill>
                <a:latin typeface="+mn-lt"/>
                <a:ea typeface="+mn-ea"/>
                <a:cs typeface="+mn-cs"/>
              </a:rPr>
              <a:t> for </a:t>
            </a:r>
            <a:r>
              <a:rPr lang="en-US" sz="1200" b="0" i="0" u="none" strike="noStrike" kern="1200" baseline="0" dirty="0" err="1">
                <a:solidFill>
                  <a:schemeClr val="tx1"/>
                </a:solidFill>
                <a:latin typeface="+mn-lt"/>
                <a:ea typeface="+mn-ea"/>
                <a:cs typeface="+mn-cs"/>
              </a:rPr>
              <a:t>ShipDate</a:t>
            </a:r>
            <a:r>
              <a:rPr lang="en-US" sz="1200" b="0" i="0" u="none" strike="noStrike" kern="1200" baseline="0" dirty="0">
                <a:solidFill>
                  <a:schemeClr val="tx1"/>
                </a:solidFill>
                <a:latin typeface="+mn-lt"/>
                <a:ea typeface="+mn-ea"/>
                <a:cs typeface="+mn-cs"/>
              </a:rPr>
              <a:t>. Then another for Profit, Profit Margin, Year over Year, etc. Calculate allows you to override the filter context. This is more overheard and explanation to your users.</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Both methods add their own analytical value, with measures you can bring in each measure and add them to a table side by side. </a:t>
            </a:r>
          </a:p>
          <a:p>
            <a:pPr marL="0" indent="0">
              <a:buNone/>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a:solidFill>
                  <a:schemeClr val="tx1"/>
                </a:solidFill>
                <a:latin typeface="+mn-lt"/>
                <a:ea typeface="+mn-ea"/>
                <a:cs typeface="+mn-cs"/>
              </a:rPr>
              <a:t>The alternative is always going to be filtered by the active relationship. The matrix visual adds more insights. You may be able to use both. But the DAX method is going to be more work specially if you have more users, so we typically use the alternate method and import the same table twice.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92742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001000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6996181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293914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617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u="non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26287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581615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1713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771272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58893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5:29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2557280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19989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5038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11541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3813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Power BI is great at visually easily showing us the current relationships that we have.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4013385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4097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61949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88904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u="non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853990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6:06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196063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6:07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566842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6:18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05704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6:20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699043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u="non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71432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6:12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246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3790863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6:27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267190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6:29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69792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6:28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6498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6:28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119037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6:35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155901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6:28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3060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6:28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82930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6:37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532643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6:37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19599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6:37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4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2882911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6:12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888035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5:10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06020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179</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8982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4254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32939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5537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87030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fact table is not able to filter down the Customer table. Once we understand filtering and cross-filtering, this is a very easy problem to solve. We need to turn on Cross-Filtering to solve this problem.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0114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7917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9099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7686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IMPORTANT: If the Internet Sales table is filtered by anything else, it will allow to filter the Customer table.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78534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5166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covered very important concepts, first one to many. What is the one side and what is the many side. Then how you can come up with interesting reports around that. For examples, Customers that bought products. Then we talked about single side filtering, default behavior. The one side relationship always filters the many side. Then we talked about Both, this is where the single side can filter the many side AND the many side can filter the single side.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817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We’re going to focus now more on Time Intelligence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933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We’re looking at our data but in perspective of time. This year vs last year. So when you’re working with Time Intelligence you need to have a separate table that has a column that has all the dates.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34856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6266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0116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232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9199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Because if you setup cross-filtering between your date table and your transactions table, it’s going to allow the transactions table to filter the date table. If it can filter the date table, then dates will disappear from your date table and disappear. Therefore it wont span all possible date ranges so time intelligence doesn’t work.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3916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29972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9289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498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6955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demo, we take a look at when we transition from a single sided relationship to a cross-sided relationship.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332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697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An internal customer asked I need a report, with the list of product and the count of days the product sold on.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1180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148075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66065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9454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27626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1514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796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961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7416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83520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891954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442429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01823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568742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4496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237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0583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We covered why you shouldn’t turn-on Both direction filtering, because it messes up that continuous range of dates that I am working with and that can ultimately break time intelligence. How can you have the best of both worlds?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168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91454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We’re looking at our data but in perspective of time. This year vs last year. So when you’re working with Time Intelligence you need to have a separate table that has a column that has all the dates.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6364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date table needs to have a row for every possible date. Dates that </a:t>
            </a:r>
            <a:r>
              <a:rPr lang="en-US" sz="1200" b="1" i="0" u="none" strike="noStrike" kern="1200" baseline="0" dirty="0">
                <a:solidFill>
                  <a:schemeClr val="tx1"/>
                </a:solidFill>
                <a:latin typeface="+mn-lt"/>
                <a:ea typeface="+mn-ea"/>
                <a:cs typeface="+mn-cs"/>
              </a:rPr>
              <a:t>span</a:t>
            </a:r>
            <a:r>
              <a:rPr lang="en-US" sz="1200" b="0" i="0" u="none" strike="noStrike" kern="1200" baseline="0" dirty="0">
                <a:solidFill>
                  <a:schemeClr val="tx1"/>
                </a:solidFill>
                <a:latin typeface="+mn-lt"/>
                <a:ea typeface="+mn-ea"/>
                <a:cs typeface="+mn-cs"/>
              </a:rPr>
              <a:t> all ranges.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27067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We covered why you shouldn’t turn-on Both direction filtering, because it messes up that continuous range of dates that I am working with and that can ultimately break time intelligence. How can you have the best of both worlds?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1642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9260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746922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919767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product table is unable to filter the date table. The relationship we can see that Product filters the Internet Sales table, but it stops there and does not go through to the Date table. We know Both direction would break time intelligence.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77859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To solve a problem like this, we say first we just need to count the number of rows in my date table. So we create a New Measure.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0163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476126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29285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previous courses we show you how to build a relationship in the data model, but we really don’t go into detail why we build the relationship the way that we do and some of the available options. So we’re going to talk about Filtering now and we’re going to get into Cross-Filtering as well. Because Cross-Filtering is going to give us support for Many to Many relationships.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7618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382948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891931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82699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09454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978853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86690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62847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772213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30615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43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Because of the relationship product filtering sum totals change.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Lets discuss the concept of building a bridge table. Users will bring multiple tables and try to build a relationship between them but they can’t cause there’s no valid relationship to be built. It goes back to this concept of a Many to Many relationship bridge table.  So we’ll cover why we need a bridge and what it looks like in a very simple example.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0412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We’re looking at our data but in perspective of time. This year vs last year. So when you’re working with Time Intelligence you need to have a separate table that has a column that has all the dates.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00398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It doesn’t have basic measures like Quantity, Amount, Duration, but it does have the relationship stored in it.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0055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Lets discuss the concept of building a bridge table. Users will bring multiple tables and try to build a relationship between them but they can’t cause there’s no valid relationship to be built. It goes back to this concept of a Many to Many relationship bridge table.  So we’ll cover why we need a bridge and what it looks like in a very simple example.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7235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85921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825784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488767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0558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699924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338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when you have 2 tables and they have many to many relationship. You can’t build a relationship between 2 tables that have a many to many relationship. You need a Bridge Table.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409941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306925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506687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765845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607785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84139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03526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55415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983239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Data Insights Summit</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48710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12/18/2019 5:04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322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26262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42879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F2C81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ndParaRPr>
          </a:p>
        </p:txBody>
      </p:sp>
      <p:pic>
        <p:nvPicPr>
          <p:cNvPr id="10" name="Picture 9"/>
          <p:cNvPicPr>
            <a:picLocks noChangeAspect="1"/>
          </p:cNvPicPr>
          <p:nvPr userDrawn="1"/>
        </p:nvPicPr>
        <p:blipFill>
          <a:blip r:embed="rId2"/>
          <a:stretch>
            <a:fillRect/>
          </a:stretch>
        </p:blipFill>
        <p:spPr>
          <a:xfrm>
            <a:off x="9944432" y="6286522"/>
            <a:ext cx="1447619" cy="361905"/>
          </a:xfrm>
          <a:prstGeom prst="rect">
            <a:avLst/>
          </a:prstGeom>
        </p:spPr>
      </p:pic>
      <p:grpSp>
        <p:nvGrpSpPr>
          <p:cNvPr id="5" name="Group 4">
            <a:extLst>
              <a:ext uri="{FF2B5EF4-FFF2-40B4-BE49-F238E27FC236}">
                <a16:creationId xmlns:a16="http://schemas.microsoft.com/office/drawing/2014/main" id="{E7CBFB8E-04E2-4F40-8D6C-10E29423A240}"/>
              </a:ext>
            </a:extLst>
          </p:cNvPr>
          <p:cNvGrpSpPr/>
          <p:nvPr userDrawn="1"/>
        </p:nvGrpSpPr>
        <p:grpSpPr>
          <a:xfrm>
            <a:off x="9869509" y="6209896"/>
            <a:ext cx="523741" cy="540913"/>
            <a:chOff x="8998039" y="3601791"/>
            <a:chExt cx="523741" cy="540913"/>
          </a:xfrm>
        </p:grpSpPr>
        <p:sp>
          <p:nvSpPr>
            <p:cNvPr id="4" name="Rectangle 3">
              <a:extLst>
                <a:ext uri="{FF2B5EF4-FFF2-40B4-BE49-F238E27FC236}">
                  <a16:creationId xmlns:a16="http://schemas.microsoft.com/office/drawing/2014/main" id="{48B91A3B-C6B9-4BDF-B5C2-4BD8450A029F}"/>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ign in the dark&#10;&#10;Description generated with high confidence">
              <a:extLst>
                <a:ext uri="{FF2B5EF4-FFF2-40B4-BE49-F238E27FC236}">
                  <a16:creationId xmlns:a16="http://schemas.microsoft.com/office/drawing/2014/main" id="{05ADBD90-A9D9-4FDE-BC81-FF8582ADA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Tree>
    <p:extLst>
      <p:ext uri="{BB962C8B-B14F-4D97-AF65-F5344CB8AC3E}">
        <p14:creationId xmlns:p14="http://schemas.microsoft.com/office/powerpoint/2010/main" val="1411792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sp>
        <p:nvSpPr>
          <p:cNvPr id="12" name="Rectangle 11"/>
          <p:cNvSpPr/>
          <p:nvPr userDrawn="1"/>
        </p:nvSpPr>
        <p:spPr>
          <a:xfrm>
            <a:off x="466725" y="266700"/>
            <a:ext cx="9756775" cy="2616200"/>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userDrawn="1"/>
        </p:nvPicPr>
        <p:blipFill>
          <a:blip r:embed="rId3"/>
          <a:stretch>
            <a:fillRect/>
          </a:stretch>
        </p:blipFill>
        <p:spPr>
          <a:xfrm>
            <a:off x="705182" y="457222"/>
            <a:ext cx="1447619" cy="361905"/>
          </a:xfrm>
          <a:prstGeom prst="rect">
            <a:avLst/>
          </a:prstGeom>
        </p:spPr>
      </p:pic>
      <p:grpSp>
        <p:nvGrpSpPr>
          <p:cNvPr id="5" name="Group 4">
            <a:extLst>
              <a:ext uri="{FF2B5EF4-FFF2-40B4-BE49-F238E27FC236}">
                <a16:creationId xmlns:a16="http://schemas.microsoft.com/office/drawing/2014/main" id="{15AD44F4-3293-4BFF-BA36-AC80729615CA}"/>
              </a:ext>
            </a:extLst>
          </p:cNvPr>
          <p:cNvGrpSpPr/>
          <p:nvPr userDrawn="1"/>
        </p:nvGrpSpPr>
        <p:grpSpPr>
          <a:xfrm>
            <a:off x="656821" y="367717"/>
            <a:ext cx="523741" cy="540913"/>
            <a:chOff x="8998039" y="3601791"/>
            <a:chExt cx="523741" cy="540913"/>
          </a:xfrm>
        </p:grpSpPr>
        <p:sp>
          <p:nvSpPr>
            <p:cNvPr id="6" name="Rectangle 5">
              <a:extLst>
                <a:ext uri="{FF2B5EF4-FFF2-40B4-BE49-F238E27FC236}">
                  <a16:creationId xmlns:a16="http://schemas.microsoft.com/office/drawing/2014/main" id="{46326CD8-5CF5-47D6-8894-A48F5D86F64E}"/>
                </a:ext>
              </a:extLst>
            </p:cNvPr>
            <p:cNvSpPr/>
            <p:nvPr userDrawn="1"/>
          </p:nvSpPr>
          <p:spPr>
            <a:xfrm>
              <a:off x="8998039" y="3601791"/>
              <a:ext cx="523741" cy="540913"/>
            </a:xfrm>
            <a:prstGeom prst="rect">
              <a:avLst/>
            </a:prstGeom>
            <a:solidFill>
              <a:srgbClr val="F2C811"/>
            </a:solidFill>
            <a:ln>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ign in the dark&#10;&#10;Description generated with high confidence">
              <a:extLst>
                <a:ext uri="{FF2B5EF4-FFF2-40B4-BE49-F238E27FC236}">
                  <a16:creationId xmlns:a16="http://schemas.microsoft.com/office/drawing/2014/main" id="{229D54BB-9576-4FA1-B813-42F27696BB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98039" y="3613060"/>
              <a:ext cx="518374" cy="518374"/>
            </a:xfrm>
            <a:prstGeom prst="rect">
              <a:avLst/>
            </a:prstGeom>
          </p:spPr>
        </p:pic>
      </p:grpSp>
      <p:sp>
        <p:nvSpPr>
          <p:cNvPr id="8" name="TextBox 7">
            <a:extLst>
              <a:ext uri="{FF2B5EF4-FFF2-40B4-BE49-F238E27FC236}">
                <a16:creationId xmlns:a16="http://schemas.microsoft.com/office/drawing/2014/main" id="{01BA8DA4-B220-4E58-B5B9-BECDD458C152}"/>
              </a:ext>
            </a:extLst>
          </p:cNvPr>
          <p:cNvSpPr txBox="1"/>
          <p:nvPr userDrawn="1"/>
        </p:nvSpPr>
        <p:spPr>
          <a:xfrm>
            <a:off x="761313" y="2232068"/>
            <a:ext cx="5353737" cy="400110"/>
          </a:xfrm>
          <a:prstGeom prst="rect">
            <a:avLst/>
          </a:prstGeom>
          <a:noFill/>
        </p:spPr>
        <p:txBody>
          <a:bodyPr wrap="square" rtlCol="0">
            <a:spAutoFit/>
          </a:bodyPr>
          <a:lstStyle/>
          <a:p>
            <a:pPr algn="just"/>
            <a:r>
              <a:rPr lang="en-US" sz="2000" b="1" dirty="0">
                <a:latin typeface="Segoe UI Light" panose="020B0502040204020203" pitchFamily="34" charset="0"/>
                <a:cs typeface="Segoe UI Light" panose="020B0502040204020203" pitchFamily="34" charset="0"/>
              </a:rPr>
              <a:t>Hiram Fleitas</a:t>
            </a:r>
            <a:endParaRPr lang="en-AU" sz="2000" b="1" dirty="0">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D14CA51F-6CD7-424C-8776-5790D4B683EB}"/>
              </a:ext>
            </a:extLst>
          </p:cNvPr>
          <p:cNvSpPr/>
          <p:nvPr userDrawn="1"/>
        </p:nvSpPr>
        <p:spPr>
          <a:xfrm>
            <a:off x="709012" y="908629"/>
            <a:ext cx="8964442" cy="1323439"/>
          </a:xfrm>
          <a:prstGeom prst="rect">
            <a:avLst/>
          </a:prstGeom>
        </p:spPr>
        <p:txBody>
          <a:bodyPr wrap="none">
            <a:spAutoFit/>
          </a:bodyPr>
          <a:lstStyle/>
          <a:p>
            <a:r>
              <a:rPr lang="en-AU" sz="4000" b="1" dirty="0">
                <a:solidFill>
                  <a:prstClr val="black"/>
                </a:solidFill>
                <a:latin typeface="Segoe UI" panose="020B0502040204020203" pitchFamily="34" charset="0"/>
                <a:cs typeface="Segoe UI" panose="020B0502040204020203" pitchFamily="34" charset="0"/>
              </a:rPr>
              <a:t>Sealand Maersk</a:t>
            </a:r>
          </a:p>
          <a:p>
            <a:r>
              <a:rPr lang="en-AU" sz="4000" b="1" dirty="0">
                <a:solidFill>
                  <a:prstClr val="black"/>
                </a:solidFill>
                <a:latin typeface="Segoe UI" panose="020B0502040204020203" pitchFamily="34" charset="0"/>
                <a:cs typeface="Segoe UI" panose="020B0502040204020203" pitchFamily="34" charset="0"/>
              </a:rPr>
              <a:t>Power BI – Advanced Data </a:t>
            </a:r>
            <a:r>
              <a:rPr lang="en-US" sz="4000" b="1" noProof="0" dirty="0">
                <a:solidFill>
                  <a:prstClr val="black"/>
                </a:solidFill>
                <a:latin typeface="Segoe UI" panose="020B0502040204020203" pitchFamily="34" charset="0"/>
                <a:cs typeface="Segoe UI" panose="020B0502040204020203" pitchFamily="34" charset="0"/>
              </a:rPr>
              <a:t>Modeling</a:t>
            </a:r>
            <a:endParaRPr lang="en-US" b="1" noProof="0" dirty="0"/>
          </a:p>
        </p:txBody>
      </p:sp>
    </p:spTree>
    <p:extLst>
      <p:ext uri="{BB962C8B-B14F-4D97-AF65-F5344CB8AC3E}">
        <p14:creationId xmlns:p14="http://schemas.microsoft.com/office/powerpoint/2010/main" val="543887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12/18/2019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12/18/2019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12/18/2019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12/18/2019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6" r:id="rId13"/>
    <p:sldLayoutId id="214748368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12/18/2019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0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0.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0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4.xml"/><Relationship Id="rId1" Type="http://schemas.openxmlformats.org/officeDocument/2006/relationships/slideLayout" Target="../slideLayouts/slideLayout21.xml"/><Relationship Id="rId6" Type="http://schemas.openxmlformats.org/officeDocument/2006/relationships/image" Target="../media/image86.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4.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1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6.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7.xml"/><Relationship Id="rId1" Type="http://schemas.openxmlformats.org/officeDocument/2006/relationships/slideLayout" Target="../slideLayouts/slideLayout21.xml"/><Relationship Id="rId6" Type="http://schemas.openxmlformats.org/officeDocument/2006/relationships/image" Target="../media/image9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4.png"/></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13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4.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3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4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4.png"/></Relationships>
</file>

<file path=ppt/slides/_rels/slide14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9.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4.png"/></Relationships>
</file>

<file path=ppt/slides/_rels/slide1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0.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1.xml"/><Relationship Id="rId1" Type="http://schemas.openxmlformats.org/officeDocument/2006/relationships/slideLayout" Target="../slideLayouts/slideLayout21.xml"/><Relationship Id="rId6" Type="http://schemas.openxmlformats.org/officeDocument/2006/relationships/image" Target="../media/image116.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4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45.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4.png"/></Relationships>
</file>

<file path=ppt/slides/_rels/slide1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0.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4.png"/></Relationships>
</file>

<file path=ppt/slides/_rels/slide1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15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5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5.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4.png"/></Relationships>
</file>

<file path=ppt/slides/_rels/slide15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8.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9.xml"/><Relationship Id="rId1" Type="http://schemas.openxmlformats.org/officeDocument/2006/relationships/slideLayout" Target="../slideLayouts/slideLayout21.xml"/><Relationship Id="rId6" Type="http://schemas.openxmlformats.org/officeDocument/2006/relationships/image" Target="../media/image130.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6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6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6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6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7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8.xml"/><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4.png"/></Relationships>
</file>

<file path=ppt/slides/_rels/slide1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6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17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4.pn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43.png"/><Relationship Id="rId4" Type="http://schemas.openxmlformats.org/officeDocument/2006/relationships/image" Target="../media/image14.png"/></Relationships>
</file>

<file path=ppt/slides/_rels/slide1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2.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7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173.xml"/><Relationship Id="rId1" Type="http://schemas.openxmlformats.org/officeDocument/2006/relationships/slideLayout" Target="../slideLayouts/slideLayout26.xml"/><Relationship Id="rId6" Type="http://schemas.openxmlformats.org/officeDocument/2006/relationships/hyperlink" Target="http://fleitasarts.com/" TargetMode="External"/><Relationship Id="rId5" Type="http://schemas.openxmlformats.org/officeDocument/2006/relationships/hyperlink" Target="https://bit.ly/pbi18" TargetMode="External"/><Relationship Id="rId4" Type="http://schemas.microsoft.com/office/2007/relationships/hdphoto" Target="../media/hdphoto2.wdp"/></Relationships>
</file>

<file path=ppt/slides/_rels/slide17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4.png"/><Relationship Id="rId7" Type="http://schemas.openxmlformats.org/officeDocument/2006/relationships/image" Target="../media/image146.png"/><Relationship Id="rId2" Type="http://schemas.openxmlformats.org/officeDocument/2006/relationships/notesSlide" Target="../notesSlides/notesSlide174.xml"/><Relationship Id="rId1" Type="http://schemas.openxmlformats.org/officeDocument/2006/relationships/slideLayout" Target="../slideLayouts/slideLayout17.xml"/><Relationship Id="rId6" Type="http://schemas.openxmlformats.org/officeDocument/2006/relationships/image" Target="../media/image145.png"/><Relationship Id="rId5" Type="http://schemas.openxmlformats.org/officeDocument/2006/relationships/hyperlink" Target="http://fleitasarts.com/" TargetMode="External"/><Relationship Id="rId4" Type="http://schemas.microsoft.com/office/2007/relationships/hdphoto" Target="../media/hdphoto2.wdp"/><Relationship Id="rId9" Type="http://schemas.microsoft.com/office/2007/relationships/hdphoto" Target="../media/hdphoto4.wdp"/></Relationships>
</file>

<file path=ppt/slides/_rels/slide17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github.com/hfleitas" TargetMode="External"/><Relationship Id="rId3" Type="http://schemas.openxmlformats.org/officeDocument/2006/relationships/image" Target="../media/image8.png"/><Relationship Id="rId7" Type="http://schemas.openxmlformats.org/officeDocument/2006/relationships/hyperlink" Target="http://fleitasarts.com/" TargetMode="External"/><Relationship Id="rId12" Type="http://schemas.openxmlformats.org/officeDocument/2006/relationships/image" Target="../media/image10.png"/><Relationship Id="rId17" Type="http://schemas.openxmlformats.org/officeDocument/2006/relationships/image" Target="../media/image146.png"/><Relationship Id="rId2" Type="http://schemas.openxmlformats.org/officeDocument/2006/relationships/notesSlide" Target="../notesSlides/notesSlide175.xml"/><Relationship Id="rId16" Type="http://schemas.openxmlformats.org/officeDocument/2006/relationships/image" Target="../media/image145.png"/><Relationship Id="rId1" Type="http://schemas.openxmlformats.org/officeDocument/2006/relationships/slideLayout" Target="../slideLayouts/slideLayout17.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4.wdp"/><Relationship Id="rId10" Type="http://schemas.openxmlformats.org/officeDocument/2006/relationships/hyperlink" Target="http://facebook.com/hiramfleitas" TargetMode="External"/><Relationship Id="rId4" Type="http://schemas.microsoft.com/office/2007/relationships/hdphoto" Target="../media/hdphoto2.wdp"/><Relationship Id="rId9" Type="http://schemas.microsoft.com/office/2007/relationships/hdphoto" Target="../media/hdphoto3.wdp"/><Relationship Id="rId14" Type="http://schemas.openxmlformats.org/officeDocument/2006/relationships/image" Target="../media/image11.png"/></Relationships>
</file>

<file path=ppt/slides/_rels/slide17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8.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8.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8.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30.png"/><Relationship Id="rId7"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8.sv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hyperlink" Target="https://dba2o.wordpress.com/" TargetMode="External"/><Relationship Id="rId3" Type="http://schemas.openxmlformats.org/officeDocument/2006/relationships/hyperlink" Target="https://dba2o.wordpress.com/letsworktogether/" TargetMode="External"/><Relationship Id="rId7" Type="http://schemas.openxmlformats.org/officeDocument/2006/relationships/hyperlink" Target="http://fleitasarts.ai/" TargetMode="External"/><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hyperlink" Target="https://dba2o.wordpress.com/training/" TargetMode="External"/><Relationship Id="rId5" Type="http://schemas.openxmlformats.org/officeDocument/2006/relationships/hyperlink" Target="https://www.linkedin.com/in/hiramfleitas" TargetMode="External"/><Relationship Id="rId10" Type="http://schemas.openxmlformats.org/officeDocument/2006/relationships/image" Target="../media/image4.png"/><Relationship Id="rId4" Type="http://schemas.openxmlformats.org/officeDocument/2006/relationships/hyperlink" Target="https://dba2o.wordpress.com/contact/" TargetMode="External"/><Relationship Id="rId9"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1.xml"/><Relationship Id="rId6" Type="http://schemas.openxmlformats.org/officeDocument/2006/relationships/image" Target="../media/image41.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hyperlink" Target="http://fleitasarts.com/" TargetMode="External"/><Relationship Id="rId5" Type="http://schemas.openxmlformats.org/officeDocument/2006/relationships/hyperlink" Target="https://bit.ly/pbi18"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18.sv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hyperlink" Target="https://docs.microsoft.com/dax/sameperiodlastyear-function-dax" TargetMode="Externa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18.sv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52.png"/><Relationship Id="rId7"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github.com/hfleitas" TargetMode="External"/><Relationship Id="rId3" Type="http://schemas.openxmlformats.org/officeDocument/2006/relationships/image" Target="../media/image8.png"/><Relationship Id="rId7" Type="http://schemas.openxmlformats.org/officeDocument/2006/relationships/hyperlink" Target="http://fleitasarts.com/" TargetMode="External"/><Relationship Id="rId12" Type="http://schemas.openxmlformats.org/officeDocument/2006/relationships/image" Target="../media/image10.png"/><Relationship Id="rId2" Type="http://schemas.openxmlformats.org/officeDocument/2006/relationships/notesSlide" Target="../notesSlides/notesSlide3.xml"/><Relationship Id="rId16"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4.wdp"/><Relationship Id="rId10" Type="http://schemas.openxmlformats.org/officeDocument/2006/relationships/hyperlink" Target="http://facebook.com/hiramfleitas" TargetMode="External"/><Relationship Id="rId4" Type="http://schemas.microsoft.com/office/2007/relationships/hdphoto" Target="../media/hdphoto2.wdp"/><Relationship Id="rId9" Type="http://schemas.microsoft.com/office/2007/relationships/hdphoto" Target="../media/hdphoto3.wdp"/><Relationship Id="rId1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6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7.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21.xml"/><Relationship Id="rId6" Type="http://schemas.openxmlformats.org/officeDocument/2006/relationships/image" Target="../media/image54.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8.sv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8.sv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18.sv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hyperlink" Target="https://bit.ly/pbi18" TargetMode="External"/><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0.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8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4.xml"/><Relationship Id="rId1" Type="http://schemas.openxmlformats.org/officeDocument/2006/relationships/slideLayout" Target="../slideLayouts/slideLayout21.xml"/><Relationship Id="rId6" Type="http://schemas.openxmlformats.org/officeDocument/2006/relationships/image" Target="../media/image71.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4" name="Parallelogram 1">
            <a:extLst>
              <a:ext uri="{FF2B5EF4-FFF2-40B4-BE49-F238E27FC236}">
                <a16:creationId xmlns:a16="http://schemas.microsoft.com/office/drawing/2014/main" id="{BBFB798A-448A-4598-A001-150CBA4AAC6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3"/>
            <a:extLst>
              <a:ext uri="{FF2B5EF4-FFF2-40B4-BE49-F238E27FC236}">
                <a16:creationId xmlns:a16="http://schemas.microsoft.com/office/drawing/2014/main" id="{2CDA8732-4ABB-4D3F-A88B-7B13B487909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63124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Filtering</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07970E4F-BFCB-4F29-BBC2-96A41310CDF7}"/>
              </a:ext>
            </a:extLst>
          </p:cNvPr>
          <p:cNvSpPr/>
          <p:nvPr/>
        </p:nvSpPr>
        <p:spPr>
          <a:xfrm>
            <a:off x="807521" y="5114835"/>
            <a:ext cx="10663999" cy="1200329"/>
          </a:xfrm>
          <a:prstGeom prst="rect">
            <a:avLst/>
          </a:prstGeom>
        </p:spPr>
        <p:txBody>
          <a:bodyPr wrap="square">
            <a:spAutoFit/>
          </a:bodyPr>
          <a:lstStyle/>
          <a:p>
            <a:r>
              <a:rPr lang="en-US" dirty="0"/>
              <a:t>In previous courses we show you how to build a relationship in the data model, but we really don’t go into detail why we build the relationship the way that we do and some of the available options. So we’re going to talk about Filtering now and we’re going to get into Cross-Filtering as well. Because Cross-Filtering is going to give us support for Many to Many relationships. </a:t>
            </a:r>
          </a:p>
        </p:txBody>
      </p:sp>
    </p:spTree>
    <p:extLst>
      <p:ext uri="{BB962C8B-B14F-4D97-AF65-F5344CB8AC3E}">
        <p14:creationId xmlns:p14="http://schemas.microsoft.com/office/powerpoint/2010/main" val="4091502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5808A9-63C7-4491-B5D0-4DBCEB36819E}"/>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E6887088-32B2-43A8-A2DD-707C5BCF6014}"/>
              </a:ext>
            </a:extLst>
          </p:cNvPr>
          <p:cNvSpPr txBox="1"/>
          <p:nvPr/>
        </p:nvSpPr>
        <p:spPr>
          <a:xfrm>
            <a:off x="3959002" y="2967335"/>
            <a:ext cx="4273995" cy="646331"/>
          </a:xfrm>
          <a:prstGeom prst="rect">
            <a:avLst/>
          </a:prstGeom>
          <a:noFill/>
        </p:spPr>
        <p:txBody>
          <a:bodyPr wrap="square" rtlCol="0">
            <a:spAutoFit/>
          </a:bodyPr>
          <a:lstStyle/>
          <a:p>
            <a:r>
              <a:rPr lang="en-US" dirty="0">
                <a:solidFill>
                  <a:srgbClr val="00B050"/>
                </a:solidFill>
              </a:rPr>
              <a:t>Created a new measure to get a Count of Jobs cause that is the best practice.</a:t>
            </a:r>
          </a:p>
        </p:txBody>
      </p:sp>
      <p:sp>
        <p:nvSpPr>
          <p:cNvPr id="6" name="TextBox 5">
            <a:extLst>
              <a:ext uri="{FF2B5EF4-FFF2-40B4-BE49-F238E27FC236}">
                <a16:creationId xmlns:a16="http://schemas.microsoft.com/office/drawing/2014/main" id="{3BF7B1C5-C3C4-4A49-8B9D-930604A18020}"/>
              </a:ext>
            </a:extLst>
          </p:cNvPr>
          <p:cNvSpPr txBox="1"/>
          <p:nvPr/>
        </p:nvSpPr>
        <p:spPr>
          <a:xfrm>
            <a:off x="3959002" y="3772878"/>
            <a:ext cx="4273995" cy="1200329"/>
          </a:xfrm>
          <a:prstGeom prst="rect">
            <a:avLst/>
          </a:prstGeom>
          <a:noFill/>
        </p:spPr>
        <p:txBody>
          <a:bodyPr wrap="square" rtlCol="0">
            <a:spAutoFit/>
          </a:bodyPr>
          <a:lstStyle/>
          <a:p>
            <a:r>
              <a:rPr lang="en-US" dirty="0"/>
              <a:t>Then added a simple table visual with the two </a:t>
            </a:r>
            <a:r>
              <a:rPr lang="en-US" dirty="0" err="1"/>
              <a:t>fileds</a:t>
            </a:r>
            <a:r>
              <a:rPr lang="en-US" dirty="0"/>
              <a:t> Customer and our new measure Count of Jobs to see how many jobs each customer has held.</a:t>
            </a:r>
          </a:p>
        </p:txBody>
      </p:sp>
    </p:spTree>
    <p:extLst>
      <p:ext uri="{BB962C8B-B14F-4D97-AF65-F5344CB8AC3E}">
        <p14:creationId xmlns:p14="http://schemas.microsoft.com/office/powerpoint/2010/main" val="41219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616A43-13DD-430F-9B49-AABADE0E9C2C}"/>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8F71EE05-D1C3-47C2-964E-AE9BB5F9DDB4}"/>
              </a:ext>
            </a:extLst>
          </p:cNvPr>
          <p:cNvSpPr txBox="1"/>
          <p:nvPr/>
        </p:nvSpPr>
        <p:spPr>
          <a:xfrm>
            <a:off x="3959002" y="2967335"/>
            <a:ext cx="4273995" cy="1754326"/>
          </a:xfrm>
          <a:prstGeom prst="rect">
            <a:avLst/>
          </a:prstGeom>
          <a:noFill/>
        </p:spPr>
        <p:txBody>
          <a:bodyPr wrap="square" rtlCol="0">
            <a:spAutoFit/>
          </a:bodyPr>
          <a:lstStyle/>
          <a:p>
            <a:r>
              <a:rPr lang="en-US" dirty="0"/>
              <a:t>The bridge table has given us all the analytical value that we were looking for.</a:t>
            </a:r>
          </a:p>
          <a:p>
            <a:endParaRPr lang="en-US" dirty="0"/>
          </a:p>
          <a:p>
            <a:r>
              <a:rPr lang="en-US" dirty="0"/>
              <a:t>We can also see here the types of jobs or job names by switching the field in our visual for Job Type.</a:t>
            </a:r>
          </a:p>
        </p:txBody>
      </p:sp>
    </p:spTree>
    <p:extLst>
      <p:ext uri="{BB962C8B-B14F-4D97-AF65-F5344CB8AC3E}">
        <p14:creationId xmlns:p14="http://schemas.microsoft.com/office/powerpoint/2010/main" val="7694014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7659584" y="1507382"/>
            <a:ext cx="4134850" cy="199993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4</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6" y="1507381"/>
            <a:ext cx="520477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Many to Many relationships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507315"/>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Bridge table / Factless fact</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4046328"/>
            <a:ext cx="10369798" cy="214124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This will be the better solution for analytical value.</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400" dirty="0">
              <a:solidFill>
                <a:prstClr val="whit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Dimensions explain facts. For example, $1 million in sales is a Fact measure. For what product, country, year? Those attributes are Dimensions.</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400" dirty="0">
              <a:solidFill>
                <a:prstClr val="whit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Factless fact just has the keys for many different tables to store the relationship.</a:t>
            </a: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Title 1">
            <a:extLst>
              <a:ext uri="{FF2B5EF4-FFF2-40B4-BE49-F238E27FC236}">
                <a16:creationId xmlns:a16="http://schemas.microsoft.com/office/drawing/2014/main" id="{FCD5AAA1-3756-4B0B-A580-3E5071CC4093}"/>
              </a:ext>
            </a:extLst>
          </p:cNvPr>
          <p:cNvSpPr txBox="1">
            <a:spLocks/>
          </p:cNvSpPr>
          <p:nvPr/>
        </p:nvSpPr>
        <p:spPr>
          <a:xfrm>
            <a:off x="798944" y="1999288"/>
            <a:ext cx="6148121" cy="195282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User scenarios that try to make it work. </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Even </a:t>
            </a: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try to flatten the table by combining into one that changes the granularity of the table. </a:t>
            </a:r>
          </a:p>
        </p:txBody>
      </p:sp>
    </p:spTree>
    <p:extLst>
      <p:ext uri="{BB962C8B-B14F-4D97-AF65-F5344CB8AC3E}">
        <p14:creationId xmlns:p14="http://schemas.microsoft.com/office/powerpoint/2010/main" val="71902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Role Playing Tables</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AE54CBB7-4548-4320-98A4-F31A159ED7F6}"/>
              </a:ext>
            </a:extLst>
          </p:cNvPr>
          <p:cNvSpPr/>
          <p:nvPr/>
        </p:nvSpPr>
        <p:spPr>
          <a:xfrm>
            <a:off x="720465" y="4572000"/>
            <a:ext cx="10834225" cy="2031325"/>
          </a:xfrm>
          <a:prstGeom prst="rect">
            <a:avLst/>
          </a:prstGeom>
        </p:spPr>
        <p:txBody>
          <a:bodyPr wrap="square">
            <a:spAutoFit/>
          </a:bodyPr>
          <a:lstStyle/>
          <a:p>
            <a:r>
              <a:rPr lang="en-US" dirty="0"/>
              <a:t>Role Playing Tables is one of the concepts that can get confusing, but don’t over think it. A role playing table is a table that can essentially play multiple roles. For example, we have transactions that contain multiple rows. One for when the Order was Placed and another row for when the Order Shipped with another date. We have them to reduce redundancy of having to maintain multiple tables when they’re in essence the same structure. Another example is a transaction for the Bill To address and the Ship To address. Do we want two tables or just one? The tabular model of Power BI there’s no real built-in support for Role-Playing tables, unlike Multi-Dimensional version of Analysis Services that does have built-in support. We look at the two options we have here.</a:t>
            </a:r>
          </a:p>
        </p:txBody>
      </p:sp>
    </p:spTree>
    <p:extLst>
      <p:ext uri="{BB962C8B-B14F-4D97-AF65-F5344CB8AC3E}">
        <p14:creationId xmlns:p14="http://schemas.microsoft.com/office/powerpoint/2010/main" val="3845489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Working with Role Playing Tables</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aphicFrame>
        <p:nvGraphicFramePr>
          <p:cNvPr id="9" name="Table 8">
            <a:extLst>
              <a:ext uri="{FF2B5EF4-FFF2-40B4-BE49-F238E27FC236}">
                <a16:creationId xmlns:a16="http://schemas.microsoft.com/office/drawing/2014/main" id="{B379ACED-4E09-43E2-B2EF-9D9AE859806C}"/>
              </a:ext>
            </a:extLst>
          </p:cNvPr>
          <p:cNvGraphicFramePr>
            <a:graphicFrameLocks noGrp="1"/>
          </p:cNvGraphicFramePr>
          <p:nvPr>
            <p:extLst>
              <p:ext uri="{D42A27DB-BD31-4B8C-83A1-F6EECF244321}">
                <p14:modId xmlns:p14="http://schemas.microsoft.com/office/powerpoint/2010/main" val="1409440863"/>
              </p:ext>
            </p:extLst>
          </p:nvPr>
        </p:nvGraphicFramePr>
        <p:xfrm>
          <a:off x="7235821" y="2368806"/>
          <a:ext cx="2110060" cy="2277534"/>
        </p:xfrm>
        <a:graphic>
          <a:graphicData uri="http://schemas.openxmlformats.org/drawingml/2006/table">
            <a:tbl>
              <a:tblPr firstRow="1" bandRow="1">
                <a:tableStyleId>{5C22544A-7EE6-4342-B048-85BDC9FD1C3A}</a:tableStyleId>
              </a:tblPr>
              <a:tblGrid>
                <a:gridCol w="2110060">
                  <a:extLst>
                    <a:ext uri="{9D8B030D-6E8A-4147-A177-3AD203B41FA5}">
                      <a16:colId xmlns:a16="http://schemas.microsoft.com/office/drawing/2014/main" val="1231649689"/>
                    </a:ext>
                  </a:extLst>
                </a:gridCol>
              </a:tblGrid>
              <a:tr h="379589">
                <a:tc>
                  <a:txBody>
                    <a:bodyPr/>
                    <a:lstStyle/>
                    <a:p>
                      <a:r>
                        <a:rPr lang="en-US" dirty="0" err="1"/>
                        <a:t>DimDate</a:t>
                      </a:r>
                      <a:endParaRPr lang="en-US" dirty="0"/>
                    </a:p>
                  </a:txBody>
                  <a:tcPr/>
                </a:tc>
                <a:extLst>
                  <a:ext uri="{0D108BD9-81ED-4DB2-BD59-A6C34878D82A}">
                    <a16:rowId xmlns:a16="http://schemas.microsoft.com/office/drawing/2014/main" val="677584064"/>
                  </a:ext>
                </a:extLst>
              </a:tr>
              <a:tr h="379589">
                <a:tc>
                  <a:txBody>
                    <a:bodyPr/>
                    <a:lstStyle/>
                    <a:p>
                      <a:r>
                        <a:rPr lang="en-US" dirty="0"/>
                        <a:t>     DateKey</a:t>
                      </a:r>
                    </a:p>
                  </a:txBody>
                  <a:tcPr/>
                </a:tc>
                <a:extLst>
                  <a:ext uri="{0D108BD9-81ED-4DB2-BD59-A6C34878D82A}">
                    <a16:rowId xmlns:a16="http://schemas.microsoft.com/office/drawing/2014/main" val="3267001521"/>
                  </a:ext>
                </a:extLst>
              </a:tr>
              <a:tr h="379589">
                <a:tc>
                  <a:txBody>
                    <a:bodyPr/>
                    <a:lstStyle/>
                    <a:p>
                      <a:r>
                        <a:rPr lang="en-US" dirty="0"/>
                        <a:t>     </a:t>
                      </a:r>
                      <a:r>
                        <a:rPr lang="en-US" dirty="0" err="1"/>
                        <a:t>FullDate</a:t>
                      </a:r>
                      <a:endParaRPr lang="en-US" dirty="0"/>
                    </a:p>
                  </a:txBody>
                  <a:tcPr/>
                </a:tc>
                <a:extLst>
                  <a:ext uri="{0D108BD9-81ED-4DB2-BD59-A6C34878D82A}">
                    <a16:rowId xmlns:a16="http://schemas.microsoft.com/office/drawing/2014/main" val="3542473306"/>
                  </a:ext>
                </a:extLst>
              </a:tr>
              <a:tr h="379589">
                <a:tc>
                  <a:txBody>
                    <a:bodyPr/>
                    <a:lstStyle/>
                    <a:p>
                      <a:r>
                        <a:rPr lang="en-US" dirty="0"/>
                        <a:t>     </a:t>
                      </a:r>
                      <a:r>
                        <a:rPr lang="en-US" dirty="0" err="1"/>
                        <a:t>DayOfWeek</a:t>
                      </a:r>
                      <a:endParaRPr lang="en-US" dirty="0"/>
                    </a:p>
                  </a:txBody>
                  <a:tcPr/>
                </a:tc>
                <a:extLst>
                  <a:ext uri="{0D108BD9-81ED-4DB2-BD59-A6C34878D82A}">
                    <a16:rowId xmlns:a16="http://schemas.microsoft.com/office/drawing/2014/main" val="1324232117"/>
                  </a:ext>
                </a:extLst>
              </a:tr>
              <a:tr h="379589">
                <a:tc>
                  <a:txBody>
                    <a:bodyPr/>
                    <a:lstStyle/>
                    <a:p>
                      <a:r>
                        <a:rPr lang="en-US" dirty="0"/>
                        <a:t>     </a:t>
                      </a:r>
                      <a:r>
                        <a:rPr lang="en-US" dirty="0" err="1"/>
                        <a:t>EnglishDayName</a:t>
                      </a:r>
                      <a:endParaRPr lang="en-US" dirty="0"/>
                    </a:p>
                  </a:txBody>
                  <a:tcPr/>
                </a:tc>
                <a:extLst>
                  <a:ext uri="{0D108BD9-81ED-4DB2-BD59-A6C34878D82A}">
                    <a16:rowId xmlns:a16="http://schemas.microsoft.com/office/drawing/2014/main" val="1126107738"/>
                  </a:ext>
                </a:extLst>
              </a:tr>
              <a:tr h="379589">
                <a:tc>
                  <a:txBody>
                    <a:bodyPr/>
                    <a:lstStyle/>
                    <a:p>
                      <a:r>
                        <a:rPr lang="en-US" dirty="0"/>
                        <a:t>     </a:t>
                      </a:r>
                      <a:r>
                        <a:rPr lang="en-US" dirty="0" err="1"/>
                        <a:t>SpanishDayName</a:t>
                      </a:r>
                      <a:endParaRPr lang="en-US" dirty="0"/>
                    </a:p>
                  </a:txBody>
                  <a:tcPr/>
                </a:tc>
                <a:extLst>
                  <a:ext uri="{0D108BD9-81ED-4DB2-BD59-A6C34878D82A}">
                    <a16:rowId xmlns:a16="http://schemas.microsoft.com/office/drawing/2014/main" val="2165409504"/>
                  </a:ext>
                </a:extLst>
              </a:tr>
            </a:tbl>
          </a:graphicData>
        </a:graphic>
      </p:graphicFrame>
      <p:graphicFrame>
        <p:nvGraphicFramePr>
          <p:cNvPr id="16" name="Table 15">
            <a:extLst>
              <a:ext uri="{FF2B5EF4-FFF2-40B4-BE49-F238E27FC236}">
                <a16:creationId xmlns:a16="http://schemas.microsoft.com/office/drawing/2014/main" id="{CF7BCA50-17AE-4ABC-BC64-7FEDB7C120F6}"/>
              </a:ext>
            </a:extLst>
          </p:cNvPr>
          <p:cNvGraphicFramePr>
            <a:graphicFrameLocks noGrp="1"/>
          </p:cNvGraphicFramePr>
          <p:nvPr>
            <p:extLst>
              <p:ext uri="{D42A27DB-BD31-4B8C-83A1-F6EECF244321}">
                <p14:modId xmlns:p14="http://schemas.microsoft.com/office/powerpoint/2010/main" val="2918018650"/>
              </p:ext>
            </p:extLst>
          </p:nvPr>
        </p:nvGraphicFramePr>
        <p:xfrm>
          <a:off x="10007389" y="1611548"/>
          <a:ext cx="1915061" cy="1897945"/>
        </p:xfrm>
        <a:graphic>
          <a:graphicData uri="http://schemas.openxmlformats.org/drawingml/2006/table">
            <a:tbl>
              <a:tblPr firstRow="1" bandRow="1">
                <a:tableStyleId>{5C22544A-7EE6-4342-B048-85BDC9FD1C3A}</a:tableStyleId>
              </a:tblPr>
              <a:tblGrid>
                <a:gridCol w="1915061">
                  <a:extLst>
                    <a:ext uri="{9D8B030D-6E8A-4147-A177-3AD203B41FA5}">
                      <a16:colId xmlns:a16="http://schemas.microsoft.com/office/drawing/2014/main" val="1231649689"/>
                    </a:ext>
                  </a:extLst>
                </a:gridCol>
              </a:tblGrid>
              <a:tr h="379589">
                <a:tc>
                  <a:txBody>
                    <a:bodyPr/>
                    <a:lstStyle/>
                    <a:p>
                      <a:r>
                        <a:rPr lang="en-US" dirty="0" err="1"/>
                        <a:t>FactInternetSales</a:t>
                      </a:r>
                      <a:endParaRPr lang="en-US" dirty="0"/>
                    </a:p>
                  </a:txBody>
                  <a:tcPr/>
                </a:tc>
                <a:extLst>
                  <a:ext uri="{0D108BD9-81ED-4DB2-BD59-A6C34878D82A}">
                    <a16:rowId xmlns:a16="http://schemas.microsoft.com/office/drawing/2014/main" val="677584064"/>
                  </a:ext>
                </a:extLst>
              </a:tr>
              <a:tr h="379589">
                <a:tc>
                  <a:txBody>
                    <a:bodyPr/>
                    <a:lstStyle/>
                    <a:p>
                      <a:r>
                        <a:rPr lang="en-US" dirty="0"/>
                        <a:t>     </a:t>
                      </a:r>
                      <a:r>
                        <a:rPr lang="en-US" dirty="0" err="1"/>
                        <a:t>ProductKey</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OrderDateKey</a:t>
                      </a:r>
                      <a:endParaRPr lang="en-US" dirty="0"/>
                    </a:p>
                  </a:txBody>
                  <a:tcPr/>
                </a:tc>
                <a:extLst>
                  <a:ext uri="{0D108BD9-81ED-4DB2-BD59-A6C34878D82A}">
                    <a16:rowId xmlns:a16="http://schemas.microsoft.com/office/drawing/2014/main" val="3542473306"/>
                  </a:ext>
                </a:extLst>
              </a:tr>
              <a:tr h="379589">
                <a:tc>
                  <a:txBody>
                    <a:bodyPr/>
                    <a:lstStyle/>
                    <a:p>
                      <a:r>
                        <a:rPr lang="en-US" dirty="0"/>
                        <a:t>     </a:t>
                      </a:r>
                      <a:r>
                        <a:rPr lang="en-US" dirty="0" err="1"/>
                        <a:t>DueDateKey</a:t>
                      </a:r>
                      <a:endParaRPr lang="en-US" dirty="0"/>
                    </a:p>
                  </a:txBody>
                  <a:tcPr/>
                </a:tc>
                <a:extLst>
                  <a:ext uri="{0D108BD9-81ED-4DB2-BD59-A6C34878D82A}">
                    <a16:rowId xmlns:a16="http://schemas.microsoft.com/office/drawing/2014/main" val="1324232117"/>
                  </a:ext>
                </a:extLst>
              </a:tr>
              <a:tr h="379589">
                <a:tc>
                  <a:txBody>
                    <a:bodyPr/>
                    <a:lstStyle/>
                    <a:p>
                      <a:r>
                        <a:rPr lang="en-US" dirty="0"/>
                        <a:t>     </a:t>
                      </a:r>
                      <a:r>
                        <a:rPr lang="en-US" dirty="0" err="1"/>
                        <a:t>ShipDateKey</a:t>
                      </a:r>
                      <a:endParaRPr lang="en-US" dirty="0"/>
                    </a:p>
                  </a:txBody>
                  <a:tcPr/>
                </a:tc>
                <a:extLst>
                  <a:ext uri="{0D108BD9-81ED-4DB2-BD59-A6C34878D82A}">
                    <a16:rowId xmlns:a16="http://schemas.microsoft.com/office/drawing/2014/main" val="904947097"/>
                  </a:ext>
                </a:extLst>
              </a:tr>
            </a:tbl>
          </a:graphicData>
        </a:graphic>
      </p:graphicFrame>
      <p:sp>
        <p:nvSpPr>
          <p:cNvPr id="14" name="Title 1">
            <a:extLst>
              <a:ext uri="{FF2B5EF4-FFF2-40B4-BE49-F238E27FC236}">
                <a16:creationId xmlns:a16="http://schemas.microsoft.com/office/drawing/2014/main" id="{559F2DC6-9B6F-45BD-9CEF-F878B930D69D}"/>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What is a Role Playing Table?</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DB76D2FF-F460-4FA7-BB75-ABF23731BA08}"/>
              </a:ext>
            </a:extLst>
          </p:cNvPr>
          <p:cNvSpPr txBox="1">
            <a:spLocks/>
          </p:cNvSpPr>
          <p:nvPr/>
        </p:nvSpPr>
        <p:spPr>
          <a:xfrm>
            <a:off x="268927" y="2046394"/>
            <a:ext cx="6741639"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Two tables with multiple relationships to each other.</a:t>
            </a:r>
          </a:p>
          <a:p>
            <a:r>
              <a:rPr lang="en-US" sz="2400" dirty="0">
                <a:solidFill>
                  <a:schemeClr val="bg1"/>
                </a:solidFill>
                <a:latin typeface="Segoe UI Light" panose="020B0502040204020203" pitchFamily="34" charset="0"/>
                <a:cs typeface="Segoe UI Light" panose="020B0502040204020203" pitchFamily="34" charset="0"/>
              </a:rPr>
              <a:t>Reduces redundancy in database.</a:t>
            </a:r>
          </a:p>
        </p:txBody>
      </p:sp>
      <p:sp>
        <p:nvSpPr>
          <p:cNvPr id="19" name="Rectangle 18">
            <a:extLst>
              <a:ext uri="{FF2B5EF4-FFF2-40B4-BE49-F238E27FC236}">
                <a16:creationId xmlns:a16="http://schemas.microsoft.com/office/drawing/2014/main" id="{3C7ADEF0-4086-4BDD-8E5E-AC910EA67184}"/>
              </a:ext>
            </a:extLst>
          </p:cNvPr>
          <p:cNvSpPr/>
          <p:nvPr/>
        </p:nvSpPr>
        <p:spPr>
          <a:xfrm>
            <a:off x="7543326" y="2783937"/>
            <a:ext cx="911905" cy="316906"/>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DFDD46F-3F73-4E28-A0AB-39BF4D0B26C3}"/>
              </a:ext>
            </a:extLst>
          </p:cNvPr>
          <p:cNvSpPr/>
          <p:nvPr/>
        </p:nvSpPr>
        <p:spPr>
          <a:xfrm>
            <a:off x="10306841" y="2402067"/>
            <a:ext cx="1390354" cy="316906"/>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51D6D99-3E59-47B0-B5F6-2EA2FAB65B20}"/>
              </a:ext>
            </a:extLst>
          </p:cNvPr>
          <p:cNvSpPr/>
          <p:nvPr/>
        </p:nvSpPr>
        <p:spPr>
          <a:xfrm>
            <a:off x="10306841" y="2783937"/>
            <a:ext cx="1390354" cy="316906"/>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EF12D9C2-77CD-4298-80F7-7CF561A7AF97}"/>
              </a:ext>
            </a:extLst>
          </p:cNvPr>
          <p:cNvSpPr/>
          <p:nvPr/>
        </p:nvSpPr>
        <p:spPr>
          <a:xfrm>
            <a:off x="10306841" y="3165807"/>
            <a:ext cx="1390354" cy="316906"/>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Connector: Elbow 4">
            <a:extLst>
              <a:ext uri="{FF2B5EF4-FFF2-40B4-BE49-F238E27FC236}">
                <a16:creationId xmlns:a16="http://schemas.microsoft.com/office/drawing/2014/main" id="{86061E8F-E8AC-4D24-83B8-07CD77A5BCB9}"/>
              </a:ext>
            </a:extLst>
          </p:cNvPr>
          <p:cNvCxnSpPr>
            <a:cxnSpLocks/>
            <a:stCxn id="16" idx="1"/>
          </p:cNvCxnSpPr>
          <p:nvPr/>
        </p:nvCxnSpPr>
        <p:spPr>
          <a:xfrm rot="10800000" flipV="1">
            <a:off x="9343835" y="2560520"/>
            <a:ext cx="663554" cy="236114"/>
          </a:xfrm>
          <a:prstGeom prst="bentConnector3">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B4583DE-1B29-4001-B642-DD232BBE93A8}"/>
              </a:ext>
            </a:extLst>
          </p:cNvPr>
          <p:cNvCxnSpPr>
            <a:cxnSpLocks/>
          </p:cNvCxnSpPr>
          <p:nvPr/>
        </p:nvCxnSpPr>
        <p:spPr>
          <a:xfrm rot="10800000" flipV="1">
            <a:off x="9343835" y="2928512"/>
            <a:ext cx="663554" cy="13877"/>
          </a:xfrm>
          <a:prstGeom prst="bentConnector3">
            <a:avLst>
              <a:gd name="adj1" fmla="val 50000"/>
            </a:avLst>
          </a:prstGeom>
          <a:ln w="28575">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14CF346-6CCE-4D2F-BDCC-0AE98F17CA53}"/>
              </a:ext>
            </a:extLst>
          </p:cNvPr>
          <p:cNvCxnSpPr>
            <a:cxnSpLocks/>
          </p:cNvCxnSpPr>
          <p:nvPr/>
        </p:nvCxnSpPr>
        <p:spPr>
          <a:xfrm rot="10800000">
            <a:off x="9343835" y="3073094"/>
            <a:ext cx="663554" cy="251169"/>
          </a:xfrm>
          <a:prstGeom prst="bentConnector3">
            <a:avLst>
              <a:gd name="adj1" fmla="val 50000"/>
            </a:avLst>
          </a:prstGeom>
          <a:ln w="28575">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54" name="Title 1">
            <a:extLst>
              <a:ext uri="{FF2B5EF4-FFF2-40B4-BE49-F238E27FC236}">
                <a16:creationId xmlns:a16="http://schemas.microsoft.com/office/drawing/2014/main" id="{A7B5B34A-B890-4295-97ED-128F002EB3D7}"/>
              </a:ext>
            </a:extLst>
          </p:cNvPr>
          <p:cNvSpPr txBox="1">
            <a:spLocks/>
          </p:cNvSpPr>
          <p:nvPr/>
        </p:nvSpPr>
        <p:spPr>
          <a:xfrm>
            <a:off x="268927" y="3509493"/>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Role Playing in Power Pivot</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55" name="Title 1">
            <a:extLst>
              <a:ext uri="{FF2B5EF4-FFF2-40B4-BE49-F238E27FC236}">
                <a16:creationId xmlns:a16="http://schemas.microsoft.com/office/drawing/2014/main" id="{AC100F7B-5F8D-4B7F-AA1C-DA615FA9BC67}"/>
              </a:ext>
            </a:extLst>
          </p:cNvPr>
          <p:cNvSpPr txBox="1">
            <a:spLocks/>
          </p:cNvSpPr>
          <p:nvPr/>
        </p:nvSpPr>
        <p:spPr>
          <a:xfrm>
            <a:off x="268926" y="4048506"/>
            <a:ext cx="9197045" cy="24835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Active/Inactive Relationships</a:t>
            </a:r>
          </a:p>
          <a:p>
            <a:r>
              <a:rPr lang="en-US" sz="2400" dirty="0">
                <a:solidFill>
                  <a:schemeClr val="bg1"/>
                </a:solidFill>
                <a:latin typeface="Segoe UI Light" panose="020B0502040204020203" pitchFamily="34" charset="0"/>
                <a:cs typeface="Segoe UI Light" panose="020B0502040204020203" pitchFamily="34" charset="0"/>
              </a:rPr>
              <a:t>You can only have 1 active relationship.</a:t>
            </a:r>
          </a:p>
          <a:p>
            <a:r>
              <a:rPr lang="en-US" sz="2400" dirty="0">
                <a:solidFill>
                  <a:schemeClr val="bg1"/>
                </a:solidFill>
                <a:latin typeface="Segoe UI Light" panose="020B0502040204020203" pitchFamily="34" charset="0"/>
                <a:cs typeface="Segoe UI Light" panose="020B0502040204020203" pitchFamily="34" charset="0"/>
              </a:rPr>
              <a:t>This is why Power BI only has 1 relationship.</a:t>
            </a:r>
          </a:p>
          <a:p>
            <a:r>
              <a:rPr lang="en-US" sz="2400" dirty="0">
                <a:solidFill>
                  <a:schemeClr val="bg1"/>
                </a:solidFill>
                <a:latin typeface="Segoe UI Light" panose="020B0502040204020203" pitchFamily="34" charset="0"/>
                <a:cs typeface="Segoe UI Light" panose="020B0502040204020203" pitchFamily="34" charset="0"/>
              </a:rPr>
              <a:t>Filtering happens based the active relationship.</a:t>
            </a:r>
          </a:p>
          <a:p>
            <a:endParaRPr lang="en-US" sz="2400" dirty="0">
              <a:solidFill>
                <a:schemeClr val="bg1"/>
              </a:solidFill>
              <a:latin typeface="Segoe UI Light" panose="020B0502040204020203" pitchFamily="34" charset="0"/>
              <a:cs typeface="Segoe UI Light" panose="020B0502040204020203" pitchFamily="34" charset="0"/>
            </a:endParaRPr>
          </a:p>
          <a:p>
            <a:r>
              <a:rPr lang="en-US" sz="2400" dirty="0">
                <a:solidFill>
                  <a:schemeClr val="bg1"/>
                </a:solidFill>
                <a:latin typeface="Segoe UI Light" panose="020B0502040204020203" pitchFamily="34" charset="0"/>
                <a:cs typeface="Segoe UI Light" panose="020B0502040204020203" pitchFamily="34" charset="0"/>
              </a:rPr>
              <a:t>What if, most see it by order date, but someone wants it by ship date?</a:t>
            </a:r>
          </a:p>
        </p:txBody>
      </p:sp>
      <p:sp>
        <p:nvSpPr>
          <p:cNvPr id="56" name="Title 1">
            <a:extLst>
              <a:ext uri="{FF2B5EF4-FFF2-40B4-BE49-F238E27FC236}">
                <a16:creationId xmlns:a16="http://schemas.microsoft.com/office/drawing/2014/main" id="{7DFABA53-BF9D-4A98-9EED-8826D58B1E29}"/>
              </a:ext>
            </a:extLst>
          </p:cNvPr>
          <p:cNvSpPr txBox="1">
            <a:spLocks/>
          </p:cNvSpPr>
          <p:nvPr/>
        </p:nvSpPr>
        <p:spPr>
          <a:xfrm>
            <a:off x="9010834" y="4457156"/>
            <a:ext cx="2911616"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i="1" dirty="0">
                <a:solidFill>
                  <a:schemeClr val="bg1"/>
                </a:solidFill>
                <a:latin typeface="Segoe UI Light" panose="020B0502040204020203" pitchFamily="34" charset="0"/>
                <a:cs typeface="Segoe UI Light" panose="020B0502040204020203" pitchFamily="34" charset="0"/>
              </a:rPr>
              <a:t>In T-SQL join statement determines which Date to use.</a:t>
            </a:r>
          </a:p>
        </p:txBody>
      </p:sp>
    </p:spTree>
    <p:extLst>
      <p:ext uri="{BB962C8B-B14F-4D97-AF65-F5344CB8AC3E}">
        <p14:creationId xmlns:p14="http://schemas.microsoft.com/office/powerpoint/2010/main" val="143821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06472831-0950-43D5-9AD8-A134C77BE943}"/>
              </a:ext>
            </a:extLst>
          </p:cNvPr>
          <p:cNvGraphicFramePr>
            <a:graphicFrameLocks noGrp="1"/>
          </p:cNvGraphicFramePr>
          <p:nvPr>
            <p:extLst>
              <p:ext uri="{D42A27DB-BD31-4B8C-83A1-F6EECF244321}">
                <p14:modId xmlns:p14="http://schemas.microsoft.com/office/powerpoint/2010/main" val="2972182597"/>
              </p:ext>
            </p:extLst>
          </p:nvPr>
        </p:nvGraphicFramePr>
        <p:xfrm>
          <a:off x="8155823" y="6039992"/>
          <a:ext cx="1726186" cy="1524000"/>
        </p:xfrm>
        <a:graphic>
          <a:graphicData uri="http://schemas.openxmlformats.org/drawingml/2006/table">
            <a:tbl>
              <a:tblPr firstRow="1" bandRow="1">
                <a:tableStyleId>{5C22544A-7EE6-4342-B048-85BDC9FD1C3A}</a:tableStyleId>
              </a:tblPr>
              <a:tblGrid>
                <a:gridCol w="1726186">
                  <a:extLst>
                    <a:ext uri="{9D8B030D-6E8A-4147-A177-3AD203B41FA5}">
                      <a16:colId xmlns:a16="http://schemas.microsoft.com/office/drawing/2014/main" val="1231649689"/>
                    </a:ext>
                  </a:extLst>
                </a:gridCol>
              </a:tblGrid>
              <a:tr h="268090">
                <a:tc>
                  <a:txBody>
                    <a:bodyPr/>
                    <a:lstStyle/>
                    <a:p>
                      <a:r>
                        <a:rPr lang="en-US" sz="1400" dirty="0" err="1"/>
                        <a:t>ShipDate</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DateKey</a:t>
                      </a:r>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904947097"/>
                  </a:ext>
                </a:extLst>
              </a:tr>
            </a:tbl>
          </a:graphicData>
        </a:graphic>
      </p:graphicFrame>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Working with Role Playing Tables</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aphicFrame>
        <p:nvGraphicFramePr>
          <p:cNvPr id="9" name="Table 8">
            <a:extLst>
              <a:ext uri="{FF2B5EF4-FFF2-40B4-BE49-F238E27FC236}">
                <a16:creationId xmlns:a16="http://schemas.microsoft.com/office/drawing/2014/main" id="{B379ACED-4E09-43E2-B2EF-9D9AE859806C}"/>
              </a:ext>
            </a:extLst>
          </p:cNvPr>
          <p:cNvGraphicFramePr>
            <a:graphicFrameLocks noGrp="1"/>
          </p:cNvGraphicFramePr>
          <p:nvPr>
            <p:extLst>
              <p:ext uri="{D42A27DB-BD31-4B8C-83A1-F6EECF244321}">
                <p14:modId xmlns:p14="http://schemas.microsoft.com/office/powerpoint/2010/main" val="2615381432"/>
              </p:ext>
            </p:extLst>
          </p:nvPr>
        </p:nvGraphicFramePr>
        <p:xfrm>
          <a:off x="7817476" y="1385455"/>
          <a:ext cx="1697935" cy="1828800"/>
        </p:xfrm>
        <a:graphic>
          <a:graphicData uri="http://schemas.openxmlformats.org/drawingml/2006/table">
            <a:tbl>
              <a:tblPr firstRow="1" bandRow="1">
                <a:tableStyleId>{5C22544A-7EE6-4342-B048-85BDC9FD1C3A}</a:tableStyleId>
              </a:tblPr>
              <a:tblGrid>
                <a:gridCol w="1697935">
                  <a:extLst>
                    <a:ext uri="{9D8B030D-6E8A-4147-A177-3AD203B41FA5}">
                      <a16:colId xmlns:a16="http://schemas.microsoft.com/office/drawing/2014/main" val="1231649689"/>
                    </a:ext>
                  </a:extLst>
                </a:gridCol>
              </a:tblGrid>
              <a:tr h="244764">
                <a:tc>
                  <a:txBody>
                    <a:bodyPr/>
                    <a:lstStyle/>
                    <a:p>
                      <a:r>
                        <a:rPr lang="en-US" sz="1400" dirty="0" err="1"/>
                        <a:t>DimDate</a:t>
                      </a:r>
                      <a:endParaRPr lang="en-US" sz="1400" dirty="0"/>
                    </a:p>
                  </a:txBody>
                  <a:tcPr/>
                </a:tc>
                <a:extLst>
                  <a:ext uri="{0D108BD9-81ED-4DB2-BD59-A6C34878D82A}">
                    <a16:rowId xmlns:a16="http://schemas.microsoft.com/office/drawing/2014/main" val="677584064"/>
                  </a:ext>
                </a:extLst>
              </a:tr>
              <a:tr h="244764">
                <a:tc>
                  <a:txBody>
                    <a:bodyPr/>
                    <a:lstStyle/>
                    <a:p>
                      <a:r>
                        <a:rPr lang="en-US" sz="1400" dirty="0"/>
                        <a:t>     DateKey</a:t>
                      </a:r>
                    </a:p>
                  </a:txBody>
                  <a:tcPr/>
                </a:tc>
                <a:extLst>
                  <a:ext uri="{0D108BD9-81ED-4DB2-BD59-A6C34878D82A}">
                    <a16:rowId xmlns:a16="http://schemas.microsoft.com/office/drawing/2014/main" val="3267001521"/>
                  </a:ext>
                </a:extLst>
              </a:tr>
              <a:tr h="244764">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44764">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44764">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1126107738"/>
                  </a:ext>
                </a:extLst>
              </a:tr>
              <a:tr h="244764">
                <a:tc>
                  <a:txBody>
                    <a:bodyPr/>
                    <a:lstStyle/>
                    <a:p>
                      <a:r>
                        <a:rPr lang="en-US" sz="1400" dirty="0"/>
                        <a:t>     </a:t>
                      </a:r>
                      <a:r>
                        <a:rPr lang="en-US" sz="1400" dirty="0" err="1"/>
                        <a:t>SpanishDayName</a:t>
                      </a:r>
                      <a:endParaRPr lang="en-US" sz="1400" dirty="0"/>
                    </a:p>
                  </a:txBody>
                  <a:tcPr/>
                </a:tc>
                <a:extLst>
                  <a:ext uri="{0D108BD9-81ED-4DB2-BD59-A6C34878D82A}">
                    <a16:rowId xmlns:a16="http://schemas.microsoft.com/office/drawing/2014/main" val="2165409504"/>
                  </a:ext>
                </a:extLst>
              </a:tr>
            </a:tbl>
          </a:graphicData>
        </a:graphic>
      </p:graphicFrame>
      <p:graphicFrame>
        <p:nvGraphicFramePr>
          <p:cNvPr id="16" name="Table 15">
            <a:extLst>
              <a:ext uri="{FF2B5EF4-FFF2-40B4-BE49-F238E27FC236}">
                <a16:creationId xmlns:a16="http://schemas.microsoft.com/office/drawing/2014/main" id="{CF7BCA50-17AE-4ABC-BC64-7FEDB7C120F6}"/>
              </a:ext>
            </a:extLst>
          </p:cNvPr>
          <p:cNvGraphicFramePr>
            <a:graphicFrameLocks noGrp="1"/>
          </p:cNvGraphicFramePr>
          <p:nvPr>
            <p:extLst>
              <p:ext uri="{D42A27DB-BD31-4B8C-83A1-F6EECF244321}">
                <p14:modId xmlns:p14="http://schemas.microsoft.com/office/powerpoint/2010/main" val="2256427300"/>
              </p:ext>
            </p:extLst>
          </p:nvPr>
        </p:nvGraphicFramePr>
        <p:xfrm>
          <a:off x="10215817" y="992477"/>
          <a:ext cx="1555735" cy="1524000"/>
        </p:xfrm>
        <a:graphic>
          <a:graphicData uri="http://schemas.openxmlformats.org/drawingml/2006/table">
            <a:tbl>
              <a:tblPr firstRow="1" bandRow="1">
                <a:tableStyleId>{5C22544A-7EE6-4342-B048-85BDC9FD1C3A}</a:tableStyleId>
              </a:tblPr>
              <a:tblGrid>
                <a:gridCol w="1555735">
                  <a:extLst>
                    <a:ext uri="{9D8B030D-6E8A-4147-A177-3AD203B41FA5}">
                      <a16:colId xmlns:a16="http://schemas.microsoft.com/office/drawing/2014/main" val="1231649689"/>
                    </a:ext>
                  </a:extLst>
                </a:gridCol>
              </a:tblGrid>
              <a:tr h="268090">
                <a:tc>
                  <a:txBody>
                    <a:bodyPr/>
                    <a:lstStyle/>
                    <a:p>
                      <a:r>
                        <a:rPr lang="en-US" sz="1400" dirty="0" err="1"/>
                        <a:t>FactInternetSales</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a:t>
                      </a:r>
                      <a:r>
                        <a:rPr lang="en-US" sz="1400" dirty="0" err="1"/>
                        <a:t>ProductKey</a:t>
                      </a:r>
                      <a:endParaRPr lang="en-US" sz="1400" dirty="0"/>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OrderDateKey</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DueDateKey</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ShipDateKey</a:t>
                      </a:r>
                      <a:endParaRPr lang="en-US" sz="1400" dirty="0"/>
                    </a:p>
                  </a:txBody>
                  <a:tcPr/>
                </a:tc>
                <a:extLst>
                  <a:ext uri="{0D108BD9-81ED-4DB2-BD59-A6C34878D82A}">
                    <a16:rowId xmlns:a16="http://schemas.microsoft.com/office/drawing/2014/main" val="904947097"/>
                  </a:ext>
                </a:extLst>
              </a:tr>
            </a:tbl>
          </a:graphicData>
        </a:graphic>
      </p:graphicFrame>
      <p:sp>
        <p:nvSpPr>
          <p:cNvPr id="14" name="Title 1">
            <a:extLst>
              <a:ext uri="{FF2B5EF4-FFF2-40B4-BE49-F238E27FC236}">
                <a16:creationId xmlns:a16="http://schemas.microsoft.com/office/drawing/2014/main" id="{559F2DC6-9B6F-45BD-9CEF-F878B930D69D}"/>
              </a:ext>
            </a:extLst>
          </p:cNvPr>
          <p:cNvSpPr txBox="1">
            <a:spLocks/>
          </p:cNvSpPr>
          <p:nvPr/>
        </p:nvSpPr>
        <p:spPr>
          <a:xfrm>
            <a:off x="268926" y="1385455"/>
            <a:ext cx="7136425"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Navigating Role Playing Tables with DAX</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DB76D2FF-F460-4FA7-BB75-ABF23731BA08}"/>
              </a:ext>
            </a:extLst>
          </p:cNvPr>
          <p:cNvSpPr txBox="1">
            <a:spLocks/>
          </p:cNvSpPr>
          <p:nvPr/>
        </p:nvSpPr>
        <p:spPr>
          <a:xfrm>
            <a:off x="268927" y="1924468"/>
            <a:ext cx="6741639"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Use DAX USERELATIONSHIP function</a:t>
            </a:r>
          </a:p>
          <a:p>
            <a:r>
              <a:rPr lang="en-US" sz="2400" dirty="0">
                <a:solidFill>
                  <a:schemeClr val="bg1"/>
                </a:solidFill>
                <a:latin typeface="Segoe UI Light" panose="020B0502040204020203" pitchFamily="34" charset="0"/>
                <a:cs typeface="Segoe UI Light" panose="020B0502040204020203" pitchFamily="34" charset="0"/>
              </a:rPr>
              <a:t>Create a Calculated Measure for Every Value you need to use Inactive relationship.</a:t>
            </a:r>
          </a:p>
        </p:txBody>
      </p:sp>
      <p:cxnSp>
        <p:nvCxnSpPr>
          <p:cNvPr id="5" name="Connector: Elbow 4">
            <a:extLst>
              <a:ext uri="{FF2B5EF4-FFF2-40B4-BE49-F238E27FC236}">
                <a16:creationId xmlns:a16="http://schemas.microsoft.com/office/drawing/2014/main" id="{86061E8F-E8AC-4D24-83B8-07CD77A5BCB9}"/>
              </a:ext>
            </a:extLst>
          </p:cNvPr>
          <p:cNvCxnSpPr>
            <a:cxnSpLocks/>
            <a:stCxn id="16" idx="1"/>
          </p:cNvCxnSpPr>
          <p:nvPr/>
        </p:nvCxnSpPr>
        <p:spPr>
          <a:xfrm rot="10800000" flipV="1">
            <a:off x="9513365" y="1754476"/>
            <a:ext cx="702452" cy="1"/>
          </a:xfrm>
          <a:prstGeom prst="bentConnector3">
            <a:avLst>
              <a:gd name="adj1" fmla="val 50000"/>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B4583DE-1B29-4001-B642-DD232BBE93A8}"/>
              </a:ext>
            </a:extLst>
          </p:cNvPr>
          <p:cNvCxnSpPr>
            <a:cxnSpLocks/>
          </p:cNvCxnSpPr>
          <p:nvPr/>
        </p:nvCxnSpPr>
        <p:spPr>
          <a:xfrm rot="10800000">
            <a:off x="9513365" y="1943101"/>
            <a:ext cx="702452" cy="433597"/>
          </a:xfrm>
          <a:prstGeom prst="bentConnector3">
            <a:avLst>
              <a:gd name="adj1" fmla="val 44576"/>
            </a:avLst>
          </a:prstGeom>
          <a:ln w="28575">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14CF346-6CCE-4D2F-BDCC-0AE98F17CA53}"/>
              </a:ext>
            </a:extLst>
          </p:cNvPr>
          <p:cNvCxnSpPr>
            <a:cxnSpLocks/>
          </p:cNvCxnSpPr>
          <p:nvPr/>
        </p:nvCxnSpPr>
        <p:spPr>
          <a:xfrm rot="10800000">
            <a:off x="9513365" y="1852614"/>
            <a:ext cx="702452" cy="209901"/>
          </a:xfrm>
          <a:prstGeom prst="bentConnector3">
            <a:avLst>
              <a:gd name="adj1" fmla="val 31694"/>
            </a:avLst>
          </a:prstGeom>
          <a:ln w="28575">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54" name="Title 1">
            <a:extLst>
              <a:ext uri="{FF2B5EF4-FFF2-40B4-BE49-F238E27FC236}">
                <a16:creationId xmlns:a16="http://schemas.microsoft.com/office/drawing/2014/main" id="{A7B5B34A-B890-4295-97ED-128F002EB3D7}"/>
              </a:ext>
            </a:extLst>
          </p:cNvPr>
          <p:cNvSpPr txBox="1">
            <a:spLocks/>
          </p:cNvSpPr>
          <p:nvPr/>
        </p:nvSpPr>
        <p:spPr>
          <a:xfrm>
            <a:off x="268927" y="4162096"/>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Alternate to DAX</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55" name="Title 1">
            <a:extLst>
              <a:ext uri="{FF2B5EF4-FFF2-40B4-BE49-F238E27FC236}">
                <a16:creationId xmlns:a16="http://schemas.microsoft.com/office/drawing/2014/main" id="{AC100F7B-5F8D-4B7F-AA1C-DA615FA9BC67}"/>
              </a:ext>
            </a:extLst>
          </p:cNvPr>
          <p:cNvSpPr txBox="1">
            <a:spLocks/>
          </p:cNvSpPr>
          <p:nvPr/>
        </p:nvSpPr>
        <p:spPr>
          <a:xfrm>
            <a:off x="268926" y="4701109"/>
            <a:ext cx="9197045" cy="24835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Import same table multiple times.</a:t>
            </a:r>
          </a:p>
          <a:p>
            <a:r>
              <a:rPr lang="en-US" sz="2400" dirty="0">
                <a:solidFill>
                  <a:schemeClr val="bg1"/>
                </a:solidFill>
                <a:latin typeface="Segoe UI Light" panose="020B0502040204020203" pitchFamily="34" charset="0"/>
                <a:cs typeface="Segoe UI Light" panose="020B0502040204020203" pitchFamily="34" charset="0"/>
              </a:rPr>
              <a:t>Rename each table appropriately.</a:t>
            </a:r>
          </a:p>
          <a:p>
            <a:r>
              <a:rPr lang="en-US" sz="2400" dirty="0">
                <a:solidFill>
                  <a:schemeClr val="bg1"/>
                </a:solidFill>
                <a:latin typeface="Segoe UI Light" panose="020B0502040204020203" pitchFamily="34" charset="0"/>
                <a:cs typeface="Segoe UI Light" panose="020B0502040204020203" pitchFamily="34" charset="0"/>
              </a:rPr>
              <a:t>Create a single relationship between tables.</a:t>
            </a:r>
          </a:p>
        </p:txBody>
      </p:sp>
      <p:sp>
        <p:nvSpPr>
          <p:cNvPr id="29" name="Title 1">
            <a:extLst>
              <a:ext uri="{FF2B5EF4-FFF2-40B4-BE49-F238E27FC236}">
                <a16:creationId xmlns:a16="http://schemas.microsoft.com/office/drawing/2014/main" id="{6567D9D3-BC62-4577-9DFB-6C54FDCE9F63}"/>
              </a:ext>
            </a:extLst>
          </p:cNvPr>
          <p:cNvSpPr txBox="1">
            <a:spLocks/>
          </p:cNvSpPr>
          <p:nvPr/>
        </p:nvSpPr>
        <p:spPr>
          <a:xfrm>
            <a:off x="268926" y="3324539"/>
            <a:ext cx="11846814" cy="4041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1800" dirty="0">
                <a:solidFill>
                  <a:prstClr val="white"/>
                </a:solidFill>
                <a:latin typeface="Consolas" panose="020B0609020204030204" pitchFamily="49" charset="0"/>
                <a:cs typeface="Segoe UI Light" panose="020B0502040204020203" pitchFamily="34" charset="0"/>
              </a:rPr>
              <a:t>=CALCULATE([</a:t>
            </a:r>
            <a:r>
              <a:rPr lang="en-US" sz="1800" dirty="0" err="1">
                <a:solidFill>
                  <a:prstClr val="white"/>
                </a:solidFill>
                <a:latin typeface="Consolas" panose="020B0609020204030204" pitchFamily="49" charset="0"/>
                <a:cs typeface="Segoe UI Light" panose="020B0502040204020203" pitchFamily="34" charset="0"/>
              </a:rPr>
              <a:t>SalesAmount</a:t>
            </a:r>
            <a:r>
              <a:rPr lang="en-US" sz="1800" dirty="0">
                <a:solidFill>
                  <a:prstClr val="white"/>
                </a:solidFill>
                <a:latin typeface="Consolas" panose="020B0609020204030204" pitchFamily="49" charset="0"/>
                <a:cs typeface="Segoe UI Light" panose="020B0502040204020203" pitchFamily="34" charset="0"/>
              </a:rPr>
              <a:t>], USERELATIONSHIP(</a:t>
            </a:r>
            <a:r>
              <a:rPr lang="en-US" sz="1800" dirty="0" err="1">
                <a:solidFill>
                  <a:prstClr val="white"/>
                </a:solidFill>
                <a:latin typeface="Consolas" panose="020B0609020204030204" pitchFamily="49" charset="0"/>
                <a:cs typeface="Segoe UI Light" panose="020B0502040204020203" pitchFamily="34" charset="0"/>
              </a:rPr>
              <a:t>DimDate</a:t>
            </a:r>
            <a:r>
              <a:rPr lang="en-US" sz="1800" dirty="0">
                <a:solidFill>
                  <a:prstClr val="white"/>
                </a:solidFill>
                <a:latin typeface="Consolas" panose="020B0609020204030204" pitchFamily="49" charset="0"/>
                <a:cs typeface="Segoe UI Light" panose="020B0502040204020203" pitchFamily="34" charset="0"/>
              </a:rPr>
              <a:t>[DateKey], </a:t>
            </a:r>
            <a:r>
              <a:rPr lang="en-US" sz="1800" dirty="0" err="1">
                <a:solidFill>
                  <a:prstClr val="white"/>
                </a:solidFill>
                <a:latin typeface="Consolas" panose="020B0609020204030204" pitchFamily="49" charset="0"/>
                <a:cs typeface="Segoe UI Light" panose="020B0502040204020203" pitchFamily="34" charset="0"/>
              </a:rPr>
              <a:t>FactInternetSales</a:t>
            </a:r>
            <a:r>
              <a:rPr lang="en-US" sz="1800" dirty="0">
                <a:solidFill>
                  <a:prstClr val="white"/>
                </a:solidFill>
                <a:latin typeface="Consolas" panose="020B0609020204030204" pitchFamily="49" charset="0"/>
                <a:cs typeface="Segoe UI Light" panose="020B0502040204020203" pitchFamily="34" charset="0"/>
              </a:rPr>
              <a:t>[</a:t>
            </a:r>
            <a:r>
              <a:rPr lang="en-US" sz="1800" dirty="0" err="1">
                <a:solidFill>
                  <a:prstClr val="white"/>
                </a:solidFill>
                <a:latin typeface="Consolas" panose="020B0609020204030204" pitchFamily="49" charset="0"/>
                <a:cs typeface="Segoe UI Light" panose="020B0502040204020203" pitchFamily="34" charset="0"/>
              </a:rPr>
              <a:t>ShipDate</a:t>
            </a:r>
            <a:r>
              <a:rPr lang="en-US" sz="1800" dirty="0">
                <a:solidFill>
                  <a:prstClr val="white"/>
                </a:solidFill>
                <a:latin typeface="Consolas" panose="020B0609020204030204" pitchFamily="49" charset="0"/>
                <a:cs typeface="Segoe UI Light" panose="020B0502040204020203" pitchFamily="34" charset="0"/>
              </a:rPr>
              <a:t>]))</a:t>
            </a:r>
          </a:p>
        </p:txBody>
      </p:sp>
      <p:graphicFrame>
        <p:nvGraphicFramePr>
          <p:cNvPr id="30" name="Table 29">
            <a:extLst>
              <a:ext uri="{FF2B5EF4-FFF2-40B4-BE49-F238E27FC236}">
                <a16:creationId xmlns:a16="http://schemas.microsoft.com/office/drawing/2014/main" id="{01BBE591-909A-4284-A49A-AFC3FF0B463D}"/>
              </a:ext>
            </a:extLst>
          </p:cNvPr>
          <p:cNvGraphicFramePr>
            <a:graphicFrameLocks noGrp="1"/>
          </p:cNvGraphicFramePr>
          <p:nvPr>
            <p:extLst>
              <p:ext uri="{D42A27DB-BD31-4B8C-83A1-F6EECF244321}">
                <p14:modId xmlns:p14="http://schemas.microsoft.com/office/powerpoint/2010/main" val="1003799635"/>
              </p:ext>
            </p:extLst>
          </p:nvPr>
        </p:nvGraphicFramePr>
        <p:xfrm>
          <a:off x="6084365" y="4165502"/>
          <a:ext cx="1697935" cy="1524000"/>
        </p:xfrm>
        <a:graphic>
          <a:graphicData uri="http://schemas.openxmlformats.org/drawingml/2006/table">
            <a:tbl>
              <a:tblPr firstRow="1" bandRow="1">
                <a:tableStyleId>{5C22544A-7EE6-4342-B048-85BDC9FD1C3A}</a:tableStyleId>
              </a:tblPr>
              <a:tblGrid>
                <a:gridCol w="1697935">
                  <a:extLst>
                    <a:ext uri="{9D8B030D-6E8A-4147-A177-3AD203B41FA5}">
                      <a16:colId xmlns:a16="http://schemas.microsoft.com/office/drawing/2014/main" val="1231649689"/>
                    </a:ext>
                  </a:extLst>
                </a:gridCol>
              </a:tblGrid>
              <a:tr h="244764">
                <a:tc>
                  <a:txBody>
                    <a:bodyPr/>
                    <a:lstStyle/>
                    <a:p>
                      <a:r>
                        <a:rPr lang="en-US" sz="1400" dirty="0" err="1"/>
                        <a:t>OrderDate</a:t>
                      </a:r>
                      <a:endParaRPr lang="en-US" sz="1400" dirty="0"/>
                    </a:p>
                  </a:txBody>
                  <a:tcPr/>
                </a:tc>
                <a:extLst>
                  <a:ext uri="{0D108BD9-81ED-4DB2-BD59-A6C34878D82A}">
                    <a16:rowId xmlns:a16="http://schemas.microsoft.com/office/drawing/2014/main" val="677584064"/>
                  </a:ext>
                </a:extLst>
              </a:tr>
              <a:tr h="244764">
                <a:tc>
                  <a:txBody>
                    <a:bodyPr/>
                    <a:lstStyle/>
                    <a:p>
                      <a:r>
                        <a:rPr lang="en-US" sz="1400" dirty="0"/>
                        <a:t>     DateKey</a:t>
                      </a:r>
                    </a:p>
                  </a:txBody>
                  <a:tcPr/>
                </a:tc>
                <a:extLst>
                  <a:ext uri="{0D108BD9-81ED-4DB2-BD59-A6C34878D82A}">
                    <a16:rowId xmlns:a16="http://schemas.microsoft.com/office/drawing/2014/main" val="3267001521"/>
                  </a:ext>
                </a:extLst>
              </a:tr>
              <a:tr h="244764">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44764">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44764">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1126107738"/>
                  </a:ext>
                </a:extLst>
              </a:tr>
            </a:tbl>
          </a:graphicData>
        </a:graphic>
      </p:graphicFrame>
      <p:graphicFrame>
        <p:nvGraphicFramePr>
          <p:cNvPr id="31" name="Table 30">
            <a:extLst>
              <a:ext uri="{FF2B5EF4-FFF2-40B4-BE49-F238E27FC236}">
                <a16:creationId xmlns:a16="http://schemas.microsoft.com/office/drawing/2014/main" id="{9A622121-0497-4FD6-BE81-08060BE9ECBA}"/>
              </a:ext>
            </a:extLst>
          </p:cNvPr>
          <p:cNvGraphicFramePr>
            <a:graphicFrameLocks noGrp="1"/>
          </p:cNvGraphicFramePr>
          <p:nvPr>
            <p:extLst>
              <p:ext uri="{D42A27DB-BD31-4B8C-83A1-F6EECF244321}">
                <p14:modId xmlns:p14="http://schemas.microsoft.com/office/powerpoint/2010/main" val="3663852199"/>
              </p:ext>
            </p:extLst>
          </p:nvPr>
        </p:nvGraphicFramePr>
        <p:xfrm>
          <a:off x="8241049" y="4162096"/>
          <a:ext cx="1555735" cy="1524000"/>
        </p:xfrm>
        <a:graphic>
          <a:graphicData uri="http://schemas.openxmlformats.org/drawingml/2006/table">
            <a:tbl>
              <a:tblPr firstRow="1" bandRow="1">
                <a:tableStyleId>{5C22544A-7EE6-4342-B048-85BDC9FD1C3A}</a:tableStyleId>
              </a:tblPr>
              <a:tblGrid>
                <a:gridCol w="1555735">
                  <a:extLst>
                    <a:ext uri="{9D8B030D-6E8A-4147-A177-3AD203B41FA5}">
                      <a16:colId xmlns:a16="http://schemas.microsoft.com/office/drawing/2014/main" val="1231649689"/>
                    </a:ext>
                  </a:extLst>
                </a:gridCol>
              </a:tblGrid>
              <a:tr h="268090">
                <a:tc>
                  <a:txBody>
                    <a:bodyPr/>
                    <a:lstStyle/>
                    <a:p>
                      <a:r>
                        <a:rPr lang="en-US" sz="1400" dirty="0" err="1"/>
                        <a:t>FactInternetSales</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a:t>
                      </a:r>
                      <a:r>
                        <a:rPr lang="en-US" sz="1400" dirty="0" err="1"/>
                        <a:t>ProductKey</a:t>
                      </a:r>
                      <a:endParaRPr lang="en-US" sz="1400" dirty="0"/>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OrderDateKey</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DueDateKey</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ShipDateKey</a:t>
                      </a:r>
                      <a:endParaRPr lang="en-US" sz="1400" dirty="0"/>
                    </a:p>
                  </a:txBody>
                  <a:tcPr/>
                </a:tc>
                <a:extLst>
                  <a:ext uri="{0D108BD9-81ED-4DB2-BD59-A6C34878D82A}">
                    <a16:rowId xmlns:a16="http://schemas.microsoft.com/office/drawing/2014/main" val="904947097"/>
                  </a:ext>
                </a:extLst>
              </a:tr>
            </a:tbl>
          </a:graphicData>
        </a:graphic>
      </p:graphicFrame>
      <p:graphicFrame>
        <p:nvGraphicFramePr>
          <p:cNvPr id="32" name="Table 31">
            <a:extLst>
              <a:ext uri="{FF2B5EF4-FFF2-40B4-BE49-F238E27FC236}">
                <a16:creationId xmlns:a16="http://schemas.microsoft.com/office/drawing/2014/main" id="{0B7B7534-BCB8-4C19-AB41-F59B50093943}"/>
              </a:ext>
            </a:extLst>
          </p:cNvPr>
          <p:cNvGraphicFramePr>
            <a:graphicFrameLocks noGrp="1"/>
          </p:cNvGraphicFramePr>
          <p:nvPr>
            <p:extLst>
              <p:ext uri="{D42A27DB-BD31-4B8C-83A1-F6EECF244321}">
                <p14:modId xmlns:p14="http://schemas.microsoft.com/office/powerpoint/2010/main" val="978975748"/>
              </p:ext>
            </p:extLst>
          </p:nvPr>
        </p:nvGraphicFramePr>
        <p:xfrm>
          <a:off x="10266396" y="4162096"/>
          <a:ext cx="1726186" cy="1524000"/>
        </p:xfrm>
        <a:graphic>
          <a:graphicData uri="http://schemas.openxmlformats.org/drawingml/2006/table">
            <a:tbl>
              <a:tblPr firstRow="1" bandRow="1">
                <a:tableStyleId>{5C22544A-7EE6-4342-B048-85BDC9FD1C3A}</a:tableStyleId>
              </a:tblPr>
              <a:tblGrid>
                <a:gridCol w="1726186">
                  <a:extLst>
                    <a:ext uri="{9D8B030D-6E8A-4147-A177-3AD203B41FA5}">
                      <a16:colId xmlns:a16="http://schemas.microsoft.com/office/drawing/2014/main" val="1231649689"/>
                    </a:ext>
                  </a:extLst>
                </a:gridCol>
              </a:tblGrid>
              <a:tr h="268090">
                <a:tc>
                  <a:txBody>
                    <a:bodyPr/>
                    <a:lstStyle/>
                    <a:p>
                      <a:r>
                        <a:rPr lang="en-US" sz="1400" dirty="0" err="1"/>
                        <a:t>DueDate</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DateKey</a:t>
                      </a:r>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904947097"/>
                  </a:ext>
                </a:extLst>
              </a:tr>
            </a:tbl>
          </a:graphicData>
        </a:graphic>
      </p:graphicFrame>
      <p:cxnSp>
        <p:nvCxnSpPr>
          <p:cNvPr id="36" name="Straight Arrow Connector 35">
            <a:extLst>
              <a:ext uri="{FF2B5EF4-FFF2-40B4-BE49-F238E27FC236}">
                <a16:creationId xmlns:a16="http://schemas.microsoft.com/office/drawing/2014/main" id="{850E7ADF-D499-4A48-ABD4-2E4134EDB4D7}"/>
              </a:ext>
            </a:extLst>
          </p:cNvPr>
          <p:cNvCxnSpPr>
            <a:cxnSpLocks/>
            <a:stCxn id="31" idx="1"/>
            <a:endCxn id="30" idx="3"/>
          </p:cNvCxnSpPr>
          <p:nvPr/>
        </p:nvCxnSpPr>
        <p:spPr>
          <a:xfrm flipH="1">
            <a:off x="7782300" y="4924096"/>
            <a:ext cx="458749" cy="3406"/>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EA26865-063E-4DCB-A5CA-DF026FAD6E3B}"/>
              </a:ext>
            </a:extLst>
          </p:cNvPr>
          <p:cNvCxnSpPr>
            <a:cxnSpLocks/>
            <a:stCxn id="31" idx="3"/>
            <a:endCxn id="32" idx="1"/>
          </p:cNvCxnSpPr>
          <p:nvPr/>
        </p:nvCxnSpPr>
        <p:spPr>
          <a:xfrm>
            <a:off x="9796784" y="4924096"/>
            <a:ext cx="469612" cy="0"/>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43F2C70-CE77-4B97-833D-5372850F6B37}"/>
              </a:ext>
            </a:extLst>
          </p:cNvPr>
          <p:cNvCxnSpPr>
            <a:cxnSpLocks/>
            <a:stCxn id="31" idx="2"/>
            <a:endCxn id="33" idx="0"/>
          </p:cNvCxnSpPr>
          <p:nvPr/>
        </p:nvCxnSpPr>
        <p:spPr>
          <a:xfrm>
            <a:off x="9018916" y="5686096"/>
            <a:ext cx="0" cy="353896"/>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3203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Role Playing with DAX</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5</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BC03B988-862C-4AD8-A0BC-5CA5EDB242F9}"/>
              </a:ext>
            </a:extLst>
          </p:cNvPr>
          <p:cNvSpPr/>
          <p:nvPr/>
        </p:nvSpPr>
        <p:spPr>
          <a:xfrm>
            <a:off x="720473" y="5394785"/>
            <a:ext cx="10751054" cy="369332"/>
          </a:xfrm>
          <a:prstGeom prst="rect">
            <a:avLst/>
          </a:prstGeom>
        </p:spPr>
        <p:txBody>
          <a:bodyPr wrap="square">
            <a:spAutoFit/>
          </a:bodyPr>
          <a:lstStyle/>
          <a:p>
            <a:pPr algn="ctr"/>
            <a:r>
              <a:rPr lang="en-US" dirty="0"/>
              <a:t>Get to work and make sense of what we’re talking about. I’m going to cover the DAX method first.</a:t>
            </a:r>
          </a:p>
        </p:txBody>
      </p:sp>
    </p:spTree>
    <p:extLst>
      <p:ext uri="{BB962C8B-B14F-4D97-AF65-F5344CB8AC3E}">
        <p14:creationId xmlns:p14="http://schemas.microsoft.com/office/powerpoint/2010/main" val="2689479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03E.pbix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2" name="Picture 1">
            <a:extLst>
              <a:ext uri="{FF2B5EF4-FFF2-40B4-BE49-F238E27FC236}">
                <a16:creationId xmlns:a16="http://schemas.microsoft.com/office/drawing/2014/main" id="{36D8DF03-165C-4926-9C55-BC09F6AECF65}"/>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35166689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EE4019-3649-4854-886C-AC5D9A538538}"/>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0095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AA1F0C-317B-4B12-A60F-79DB0350AC44}"/>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1506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graphicFrame>
        <p:nvGraphicFramePr>
          <p:cNvPr id="2" name="Table 1">
            <a:extLst>
              <a:ext uri="{FF2B5EF4-FFF2-40B4-BE49-F238E27FC236}">
                <a16:creationId xmlns:a16="http://schemas.microsoft.com/office/drawing/2014/main" id="{7FD90333-6A60-4F9E-8DD6-9469DB15B3D8}"/>
              </a:ext>
            </a:extLst>
          </p:cNvPr>
          <p:cNvGraphicFramePr>
            <a:graphicFrameLocks noGrp="1"/>
          </p:cNvGraphicFramePr>
          <p:nvPr>
            <p:extLst>
              <p:ext uri="{D42A27DB-BD31-4B8C-83A1-F6EECF244321}">
                <p14:modId xmlns:p14="http://schemas.microsoft.com/office/powerpoint/2010/main" val="1684695685"/>
              </p:ext>
            </p:extLst>
          </p:nvPr>
        </p:nvGraphicFramePr>
        <p:xfrm>
          <a:off x="317500" y="2290233"/>
          <a:ext cx="2654298" cy="2277534"/>
        </p:xfrm>
        <a:graphic>
          <a:graphicData uri="http://schemas.openxmlformats.org/drawingml/2006/table">
            <a:tbl>
              <a:tblPr firstRow="1" bandRow="1">
                <a:tableStyleId>{5C22544A-7EE6-4342-B048-85BDC9FD1C3A}</a:tableStyleId>
              </a:tblPr>
              <a:tblGrid>
                <a:gridCol w="884766">
                  <a:extLst>
                    <a:ext uri="{9D8B030D-6E8A-4147-A177-3AD203B41FA5}">
                      <a16:colId xmlns:a16="http://schemas.microsoft.com/office/drawing/2014/main" val="1231649689"/>
                    </a:ext>
                  </a:extLst>
                </a:gridCol>
                <a:gridCol w="884766">
                  <a:extLst>
                    <a:ext uri="{9D8B030D-6E8A-4147-A177-3AD203B41FA5}">
                      <a16:colId xmlns:a16="http://schemas.microsoft.com/office/drawing/2014/main" val="3339412050"/>
                    </a:ext>
                  </a:extLst>
                </a:gridCol>
                <a:gridCol w="884766">
                  <a:extLst>
                    <a:ext uri="{9D8B030D-6E8A-4147-A177-3AD203B41FA5}">
                      <a16:colId xmlns:a16="http://schemas.microsoft.com/office/drawing/2014/main" val="4045019311"/>
                    </a:ext>
                  </a:extLst>
                </a:gridCol>
              </a:tblGrid>
              <a:tr h="379589">
                <a:tc>
                  <a:txBody>
                    <a:bodyPr/>
                    <a:lstStyle/>
                    <a:p>
                      <a:r>
                        <a:rPr lang="en-US" dirty="0" err="1"/>
                        <a:t>ProdID</a:t>
                      </a:r>
                      <a:endParaRPr lang="en-US" dirty="0"/>
                    </a:p>
                  </a:txBody>
                  <a:tcPr/>
                </a:tc>
                <a:tc>
                  <a:txBody>
                    <a:bodyPr/>
                    <a:lstStyle/>
                    <a:p>
                      <a:r>
                        <a:rPr lang="en-US" dirty="0"/>
                        <a:t>Name</a:t>
                      </a:r>
                    </a:p>
                  </a:txBody>
                  <a:tcPr/>
                </a:tc>
                <a:tc>
                  <a:txBody>
                    <a:bodyPr/>
                    <a:lstStyle/>
                    <a:p>
                      <a:r>
                        <a:rPr lang="en-US" dirty="0"/>
                        <a:t>Price</a:t>
                      </a:r>
                    </a:p>
                  </a:txBody>
                  <a:tcPr/>
                </a:tc>
                <a:extLst>
                  <a:ext uri="{0D108BD9-81ED-4DB2-BD59-A6C34878D82A}">
                    <a16:rowId xmlns:a16="http://schemas.microsoft.com/office/drawing/2014/main" val="677584064"/>
                  </a:ext>
                </a:extLst>
              </a:tr>
              <a:tr h="379589">
                <a:tc>
                  <a:txBody>
                    <a:bodyPr/>
                    <a:lstStyle/>
                    <a:p>
                      <a:r>
                        <a:rPr lang="en-US" dirty="0"/>
                        <a:t>101</a:t>
                      </a:r>
                    </a:p>
                  </a:txBody>
                  <a:tcPr/>
                </a:tc>
                <a:tc>
                  <a:txBody>
                    <a:bodyPr/>
                    <a:lstStyle/>
                    <a:p>
                      <a:r>
                        <a:rPr lang="en-US" dirty="0"/>
                        <a:t>Bike</a:t>
                      </a:r>
                    </a:p>
                  </a:txBody>
                  <a:tcPr/>
                </a:tc>
                <a:tc>
                  <a:txBody>
                    <a:bodyPr/>
                    <a:lstStyle/>
                    <a:p>
                      <a:r>
                        <a:rPr lang="en-US" dirty="0"/>
                        <a:t>250</a:t>
                      </a:r>
                    </a:p>
                  </a:txBody>
                  <a:tcPr/>
                </a:tc>
                <a:extLst>
                  <a:ext uri="{0D108BD9-81ED-4DB2-BD59-A6C34878D82A}">
                    <a16:rowId xmlns:a16="http://schemas.microsoft.com/office/drawing/2014/main" val="3267001521"/>
                  </a:ext>
                </a:extLst>
              </a:tr>
              <a:tr h="379589">
                <a:tc>
                  <a:txBody>
                    <a:bodyPr/>
                    <a:lstStyle/>
                    <a:p>
                      <a:r>
                        <a:rPr lang="en-US" dirty="0"/>
                        <a:t>102</a:t>
                      </a:r>
                    </a:p>
                  </a:txBody>
                  <a:tcPr/>
                </a:tc>
                <a:tc>
                  <a:txBody>
                    <a:bodyPr/>
                    <a:lstStyle/>
                    <a:p>
                      <a:r>
                        <a:rPr lang="en-US" dirty="0"/>
                        <a:t>Socks</a:t>
                      </a:r>
                    </a:p>
                  </a:txBody>
                  <a:tcPr/>
                </a:tc>
                <a:tc>
                  <a:txBody>
                    <a:bodyPr/>
                    <a:lstStyle/>
                    <a:p>
                      <a:r>
                        <a:rPr lang="en-US" dirty="0"/>
                        <a:t>10</a:t>
                      </a:r>
                    </a:p>
                  </a:txBody>
                  <a:tcPr/>
                </a:tc>
                <a:extLst>
                  <a:ext uri="{0D108BD9-81ED-4DB2-BD59-A6C34878D82A}">
                    <a16:rowId xmlns:a16="http://schemas.microsoft.com/office/drawing/2014/main" val="3542473306"/>
                  </a:ext>
                </a:extLst>
              </a:tr>
              <a:tr h="379589">
                <a:tc>
                  <a:txBody>
                    <a:bodyPr/>
                    <a:lstStyle/>
                    <a:p>
                      <a:r>
                        <a:rPr lang="en-US" dirty="0"/>
                        <a:t>103</a:t>
                      </a:r>
                    </a:p>
                  </a:txBody>
                  <a:tcPr/>
                </a:tc>
                <a:tc>
                  <a:txBody>
                    <a:bodyPr/>
                    <a:lstStyle/>
                    <a:p>
                      <a:r>
                        <a:rPr lang="en-US" dirty="0"/>
                        <a:t>Shoes</a:t>
                      </a:r>
                    </a:p>
                  </a:txBody>
                  <a:tcPr/>
                </a:tc>
                <a:tc>
                  <a:txBody>
                    <a:bodyPr/>
                    <a:lstStyle/>
                    <a:p>
                      <a:r>
                        <a:rPr lang="en-US" dirty="0"/>
                        <a:t>120</a:t>
                      </a:r>
                    </a:p>
                  </a:txBody>
                  <a:tcPr/>
                </a:tc>
                <a:extLst>
                  <a:ext uri="{0D108BD9-81ED-4DB2-BD59-A6C34878D82A}">
                    <a16:rowId xmlns:a16="http://schemas.microsoft.com/office/drawing/2014/main" val="3992659116"/>
                  </a:ext>
                </a:extLst>
              </a:tr>
              <a:tr h="379589">
                <a:tc>
                  <a:txBody>
                    <a:bodyPr/>
                    <a:lstStyle/>
                    <a:p>
                      <a:r>
                        <a:rPr lang="en-US" dirty="0"/>
                        <a:t>104</a:t>
                      </a:r>
                    </a:p>
                  </a:txBody>
                  <a:tcPr/>
                </a:tc>
                <a:tc>
                  <a:txBody>
                    <a:bodyPr/>
                    <a:lstStyle/>
                    <a:p>
                      <a:r>
                        <a:rPr lang="en-US" dirty="0"/>
                        <a:t>Helmet</a:t>
                      </a:r>
                    </a:p>
                  </a:txBody>
                  <a:tcPr/>
                </a:tc>
                <a:tc>
                  <a:txBody>
                    <a:bodyPr/>
                    <a:lstStyle/>
                    <a:p>
                      <a:r>
                        <a:rPr lang="en-US" dirty="0"/>
                        <a:t>150</a:t>
                      </a:r>
                    </a:p>
                  </a:txBody>
                  <a:tcPr/>
                </a:tc>
                <a:extLst>
                  <a:ext uri="{0D108BD9-81ED-4DB2-BD59-A6C34878D82A}">
                    <a16:rowId xmlns:a16="http://schemas.microsoft.com/office/drawing/2014/main" val="2660688783"/>
                  </a:ext>
                </a:extLst>
              </a:tr>
              <a:tr h="379589">
                <a:tc>
                  <a:txBody>
                    <a:bodyPr/>
                    <a:lstStyle/>
                    <a:p>
                      <a:r>
                        <a:rPr lang="en-US" dirty="0"/>
                        <a:t>105</a:t>
                      </a:r>
                    </a:p>
                  </a:txBody>
                  <a:tcPr/>
                </a:tc>
                <a:tc>
                  <a:txBody>
                    <a:bodyPr/>
                    <a:lstStyle/>
                    <a:p>
                      <a:r>
                        <a:rPr lang="en-US" dirty="0"/>
                        <a:t>Gloves</a:t>
                      </a:r>
                    </a:p>
                  </a:txBody>
                  <a:tcPr/>
                </a:tc>
                <a:tc>
                  <a:txBody>
                    <a:bodyPr/>
                    <a:lstStyle/>
                    <a:p>
                      <a:r>
                        <a:rPr lang="en-US" dirty="0"/>
                        <a:t>45</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FBCBEB0C-0790-4131-B663-C9DB450F2ED9}"/>
              </a:ext>
            </a:extLst>
          </p:cNvPr>
          <p:cNvGraphicFramePr>
            <a:graphicFrameLocks noGrp="1"/>
          </p:cNvGraphicFramePr>
          <p:nvPr>
            <p:extLst>
              <p:ext uri="{D42A27DB-BD31-4B8C-83A1-F6EECF244321}">
                <p14:modId xmlns:p14="http://schemas.microsoft.com/office/powerpoint/2010/main" val="4095734537"/>
              </p:ext>
            </p:extLst>
          </p:nvPr>
        </p:nvGraphicFramePr>
        <p:xfrm>
          <a:off x="3949386" y="2290232"/>
          <a:ext cx="4292600" cy="3036712"/>
        </p:xfrm>
        <a:graphic>
          <a:graphicData uri="http://schemas.openxmlformats.org/drawingml/2006/table">
            <a:tbl>
              <a:tblPr firstRow="1" bandRow="1">
                <a:tableStyleId>{5C22544A-7EE6-4342-B048-85BDC9FD1C3A}</a:tableStyleId>
              </a:tblPr>
              <a:tblGrid>
                <a:gridCol w="1073150">
                  <a:extLst>
                    <a:ext uri="{9D8B030D-6E8A-4147-A177-3AD203B41FA5}">
                      <a16:colId xmlns:a16="http://schemas.microsoft.com/office/drawing/2014/main" val="1231649689"/>
                    </a:ext>
                  </a:extLst>
                </a:gridCol>
                <a:gridCol w="1073150">
                  <a:extLst>
                    <a:ext uri="{9D8B030D-6E8A-4147-A177-3AD203B41FA5}">
                      <a16:colId xmlns:a16="http://schemas.microsoft.com/office/drawing/2014/main" val="3339412050"/>
                    </a:ext>
                  </a:extLst>
                </a:gridCol>
                <a:gridCol w="1073150">
                  <a:extLst>
                    <a:ext uri="{9D8B030D-6E8A-4147-A177-3AD203B41FA5}">
                      <a16:colId xmlns:a16="http://schemas.microsoft.com/office/drawing/2014/main" val="4045019311"/>
                    </a:ext>
                  </a:extLst>
                </a:gridCol>
                <a:gridCol w="1073150">
                  <a:extLst>
                    <a:ext uri="{9D8B030D-6E8A-4147-A177-3AD203B41FA5}">
                      <a16:colId xmlns:a16="http://schemas.microsoft.com/office/drawing/2014/main" val="4260328791"/>
                    </a:ext>
                  </a:extLst>
                </a:gridCol>
              </a:tblGrid>
              <a:tr h="379589">
                <a:tc>
                  <a:txBody>
                    <a:bodyPr/>
                    <a:lstStyle/>
                    <a:p>
                      <a:r>
                        <a:rPr lang="en-US" dirty="0" err="1"/>
                        <a:t>CustID</a:t>
                      </a:r>
                      <a:endParaRPr lang="en-US" dirty="0"/>
                    </a:p>
                  </a:txBody>
                  <a:tcPr/>
                </a:tc>
                <a:tc>
                  <a:txBody>
                    <a:bodyPr/>
                    <a:lstStyle/>
                    <a:p>
                      <a:r>
                        <a:rPr lang="en-US" dirty="0" err="1"/>
                        <a:t>ProdID</a:t>
                      </a:r>
                      <a:endParaRPr lang="en-US" dirty="0"/>
                    </a:p>
                  </a:txBody>
                  <a:tcPr/>
                </a:tc>
                <a:tc>
                  <a:txBody>
                    <a:bodyPr/>
                    <a:lstStyle/>
                    <a:p>
                      <a:r>
                        <a:rPr lang="en-US" dirty="0"/>
                        <a:t>Amt</a:t>
                      </a:r>
                    </a:p>
                  </a:txBody>
                  <a:tcPr/>
                </a:tc>
                <a:tc>
                  <a:txBody>
                    <a:bodyPr/>
                    <a:lstStyle/>
                    <a:p>
                      <a:r>
                        <a:rPr lang="en-US" dirty="0"/>
                        <a:t>QTY</a:t>
                      </a:r>
                    </a:p>
                  </a:txBody>
                  <a:tcPr/>
                </a:tc>
                <a:extLst>
                  <a:ext uri="{0D108BD9-81ED-4DB2-BD59-A6C34878D82A}">
                    <a16:rowId xmlns:a16="http://schemas.microsoft.com/office/drawing/2014/main" val="677584064"/>
                  </a:ext>
                </a:extLst>
              </a:tr>
              <a:tr h="379589">
                <a:tc>
                  <a:txBody>
                    <a:bodyPr/>
                    <a:lstStyle/>
                    <a:p>
                      <a:r>
                        <a:rPr lang="en-US" dirty="0"/>
                        <a:t>3</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3267001521"/>
                  </a:ext>
                </a:extLst>
              </a:tr>
              <a:tr h="379589">
                <a:tc>
                  <a:txBody>
                    <a:bodyPr/>
                    <a:lstStyle/>
                    <a:p>
                      <a:r>
                        <a:rPr lang="en-US" dirty="0"/>
                        <a:t>3</a:t>
                      </a:r>
                    </a:p>
                  </a:txBody>
                  <a:tcPr/>
                </a:tc>
                <a:tc>
                  <a:txBody>
                    <a:bodyPr/>
                    <a:lstStyle/>
                    <a:p>
                      <a:r>
                        <a:rPr lang="en-US" dirty="0"/>
                        <a:t>102</a:t>
                      </a:r>
                    </a:p>
                  </a:txBody>
                  <a:tcPr/>
                </a:tc>
                <a:tc>
                  <a:txBody>
                    <a:bodyPr/>
                    <a:lstStyle/>
                    <a:p>
                      <a:r>
                        <a:rPr lang="en-US" dirty="0"/>
                        <a:t>20</a:t>
                      </a:r>
                    </a:p>
                  </a:txBody>
                  <a:tcPr/>
                </a:tc>
                <a:tc>
                  <a:txBody>
                    <a:bodyPr/>
                    <a:lstStyle/>
                    <a:p>
                      <a:r>
                        <a:rPr lang="en-US" dirty="0"/>
                        <a:t>2</a:t>
                      </a:r>
                    </a:p>
                  </a:txBody>
                  <a:tcPr/>
                </a:tc>
                <a:extLst>
                  <a:ext uri="{0D108BD9-81ED-4DB2-BD59-A6C34878D82A}">
                    <a16:rowId xmlns:a16="http://schemas.microsoft.com/office/drawing/2014/main" val="3542473306"/>
                  </a:ext>
                </a:extLst>
              </a:tr>
              <a:tr h="379589">
                <a:tc>
                  <a:txBody>
                    <a:bodyPr/>
                    <a:lstStyle/>
                    <a:p>
                      <a:r>
                        <a:rPr lang="en-US" dirty="0"/>
                        <a:t>1</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3992659116"/>
                  </a:ext>
                </a:extLst>
              </a:tr>
              <a:tr h="379589">
                <a:tc>
                  <a:txBody>
                    <a:bodyPr/>
                    <a:lstStyle/>
                    <a:p>
                      <a:r>
                        <a:rPr lang="en-US" dirty="0"/>
                        <a:t>2</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2660688783"/>
                  </a:ext>
                </a:extLst>
              </a:tr>
              <a:tr h="379589">
                <a:tc>
                  <a:txBody>
                    <a:bodyPr/>
                    <a:lstStyle/>
                    <a:p>
                      <a:r>
                        <a:rPr lang="en-US" dirty="0"/>
                        <a:t>2</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1324232117"/>
                  </a:ext>
                </a:extLst>
              </a:tr>
              <a:tr h="379589">
                <a:tc>
                  <a:txBody>
                    <a:bodyPr/>
                    <a:lstStyle/>
                    <a:p>
                      <a:r>
                        <a:rPr lang="en-US" dirty="0"/>
                        <a:t>3</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827540407"/>
                  </a:ext>
                </a:extLst>
              </a:tr>
              <a:tr h="379589">
                <a:tc>
                  <a:txBody>
                    <a:bodyPr/>
                    <a:lstStyle/>
                    <a:p>
                      <a:r>
                        <a:rPr lang="en-US" dirty="0"/>
                        <a:t>4</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2415317884"/>
                  </a:ext>
                </a:extLst>
              </a:tr>
            </a:tbl>
          </a:graphicData>
        </a:graphic>
      </p:graphicFrame>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Single Filtering</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888998" y="1798326"/>
            <a:ext cx="151130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Products</a:t>
            </a:r>
            <a:endParaRPr lang="en-US" sz="28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5578368" y="1798325"/>
            <a:ext cx="1034638"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Sales</a:t>
            </a:r>
            <a:endParaRPr lang="en-US" sz="2800" i="1" dirty="0">
              <a:solidFill>
                <a:schemeClr val="bg1"/>
              </a:solidFill>
              <a:latin typeface="Segoe UI Light" panose="020B0502040204020203" pitchFamily="34" charset="0"/>
              <a:cs typeface="Segoe UI Light" panose="020B0502040204020203" pitchFamily="34" charset="0"/>
            </a:endParaRPr>
          </a:p>
        </p:txBody>
      </p:sp>
      <p:graphicFrame>
        <p:nvGraphicFramePr>
          <p:cNvPr id="16" name="Table 15">
            <a:extLst>
              <a:ext uri="{FF2B5EF4-FFF2-40B4-BE49-F238E27FC236}">
                <a16:creationId xmlns:a16="http://schemas.microsoft.com/office/drawing/2014/main" id="{E8966DEB-66DF-4AFD-B388-0F6F15A69612}"/>
              </a:ext>
            </a:extLst>
          </p:cNvPr>
          <p:cNvGraphicFramePr>
            <a:graphicFrameLocks noGrp="1"/>
          </p:cNvGraphicFramePr>
          <p:nvPr>
            <p:extLst>
              <p:ext uri="{D42A27DB-BD31-4B8C-83A1-F6EECF244321}">
                <p14:modId xmlns:p14="http://schemas.microsoft.com/office/powerpoint/2010/main" val="3528591538"/>
              </p:ext>
            </p:extLst>
          </p:nvPr>
        </p:nvGraphicFramePr>
        <p:xfrm>
          <a:off x="9311245" y="2290231"/>
          <a:ext cx="2212548" cy="2277534"/>
        </p:xfrm>
        <a:graphic>
          <a:graphicData uri="http://schemas.openxmlformats.org/drawingml/2006/table">
            <a:tbl>
              <a:tblPr firstRow="1" bandRow="1">
                <a:tableStyleId>{5C22544A-7EE6-4342-B048-85BDC9FD1C3A}</a:tableStyleId>
              </a:tblPr>
              <a:tblGrid>
                <a:gridCol w="1106274">
                  <a:extLst>
                    <a:ext uri="{9D8B030D-6E8A-4147-A177-3AD203B41FA5}">
                      <a16:colId xmlns:a16="http://schemas.microsoft.com/office/drawing/2014/main" val="1231649689"/>
                    </a:ext>
                  </a:extLst>
                </a:gridCol>
                <a:gridCol w="1106274">
                  <a:extLst>
                    <a:ext uri="{9D8B030D-6E8A-4147-A177-3AD203B41FA5}">
                      <a16:colId xmlns:a16="http://schemas.microsoft.com/office/drawing/2014/main" val="3339412050"/>
                    </a:ext>
                  </a:extLst>
                </a:gridCol>
              </a:tblGrid>
              <a:tr h="379589">
                <a:tc>
                  <a:txBody>
                    <a:bodyPr/>
                    <a:lstStyle/>
                    <a:p>
                      <a:r>
                        <a:rPr lang="en-US" dirty="0" err="1"/>
                        <a:t>CustID</a:t>
                      </a:r>
                      <a:endParaRPr lang="en-US" dirty="0"/>
                    </a:p>
                  </a:txBody>
                  <a:tcPr/>
                </a:tc>
                <a:tc>
                  <a:txBody>
                    <a:bodyPr/>
                    <a:lstStyle/>
                    <a:p>
                      <a:r>
                        <a:rPr lang="en-US" dirty="0"/>
                        <a:t>Name</a:t>
                      </a:r>
                    </a:p>
                  </a:txBody>
                  <a:tcPr/>
                </a:tc>
                <a:extLst>
                  <a:ext uri="{0D108BD9-81ED-4DB2-BD59-A6C34878D82A}">
                    <a16:rowId xmlns:a16="http://schemas.microsoft.com/office/drawing/2014/main" val="677584064"/>
                  </a:ext>
                </a:extLst>
              </a:tr>
              <a:tr h="379589">
                <a:tc>
                  <a:txBody>
                    <a:bodyPr/>
                    <a:lstStyle/>
                    <a:p>
                      <a:r>
                        <a:rPr lang="en-US" dirty="0"/>
                        <a:t>1</a:t>
                      </a:r>
                    </a:p>
                  </a:txBody>
                  <a:tcPr/>
                </a:tc>
                <a:tc>
                  <a:txBody>
                    <a:bodyPr/>
                    <a:lstStyle/>
                    <a:p>
                      <a:r>
                        <a:rPr lang="en-US" dirty="0"/>
                        <a:t>Christina</a:t>
                      </a:r>
                    </a:p>
                  </a:txBody>
                  <a:tcPr/>
                </a:tc>
                <a:extLst>
                  <a:ext uri="{0D108BD9-81ED-4DB2-BD59-A6C34878D82A}">
                    <a16:rowId xmlns:a16="http://schemas.microsoft.com/office/drawing/2014/main" val="3267001521"/>
                  </a:ext>
                </a:extLst>
              </a:tr>
              <a:tr h="379589">
                <a:tc>
                  <a:txBody>
                    <a:bodyPr/>
                    <a:lstStyle/>
                    <a:p>
                      <a:r>
                        <a:rPr lang="en-US" dirty="0"/>
                        <a:t>2</a:t>
                      </a:r>
                    </a:p>
                  </a:txBody>
                  <a:tcPr/>
                </a:tc>
                <a:tc>
                  <a:txBody>
                    <a:bodyPr/>
                    <a:lstStyle/>
                    <a:p>
                      <a:r>
                        <a:rPr lang="en-US" dirty="0"/>
                        <a:t>Ocean</a:t>
                      </a:r>
                    </a:p>
                  </a:txBody>
                  <a:tcPr/>
                </a:tc>
                <a:extLst>
                  <a:ext uri="{0D108BD9-81ED-4DB2-BD59-A6C34878D82A}">
                    <a16:rowId xmlns:a16="http://schemas.microsoft.com/office/drawing/2014/main" val="3542473306"/>
                  </a:ext>
                </a:extLst>
              </a:tr>
              <a:tr h="379589">
                <a:tc>
                  <a:txBody>
                    <a:bodyPr/>
                    <a:lstStyle/>
                    <a:p>
                      <a:r>
                        <a:rPr lang="en-US" dirty="0"/>
                        <a:t>3</a:t>
                      </a:r>
                    </a:p>
                  </a:txBody>
                  <a:tcPr/>
                </a:tc>
                <a:tc>
                  <a:txBody>
                    <a:bodyPr/>
                    <a:lstStyle/>
                    <a:p>
                      <a:r>
                        <a:rPr lang="en-US" dirty="0"/>
                        <a:t>Skylar</a:t>
                      </a:r>
                    </a:p>
                  </a:txBody>
                  <a:tcPr/>
                </a:tc>
                <a:extLst>
                  <a:ext uri="{0D108BD9-81ED-4DB2-BD59-A6C34878D82A}">
                    <a16:rowId xmlns:a16="http://schemas.microsoft.com/office/drawing/2014/main" val="3992659116"/>
                  </a:ext>
                </a:extLst>
              </a:tr>
              <a:tr h="379589">
                <a:tc>
                  <a:txBody>
                    <a:bodyPr/>
                    <a:lstStyle/>
                    <a:p>
                      <a:r>
                        <a:rPr lang="en-US" dirty="0"/>
                        <a:t>4</a:t>
                      </a:r>
                    </a:p>
                  </a:txBody>
                  <a:tcPr/>
                </a:tc>
                <a:tc>
                  <a:txBody>
                    <a:bodyPr/>
                    <a:lstStyle/>
                    <a:p>
                      <a:r>
                        <a:rPr lang="en-US" dirty="0"/>
                        <a:t>Brent</a:t>
                      </a:r>
                    </a:p>
                  </a:txBody>
                  <a:tcPr/>
                </a:tc>
                <a:extLst>
                  <a:ext uri="{0D108BD9-81ED-4DB2-BD59-A6C34878D82A}">
                    <a16:rowId xmlns:a16="http://schemas.microsoft.com/office/drawing/2014/main" val="2660688783"/>
                  </a:ext>
                </a:extLst>
              </a:tr>
              <a:tr h="379589">
                <a:tc>
                  <a:txBody>
                    <a:bodyPr/>
                    <a:lstStyle/>
                    <a:p>
                      <a:r>
                        <a:rPr lang="en-US" dirty="0"/>
                        <a:t>5</a:t>
                      </a:r>
                    </a:p>
                  </a:txBody>
                  <a:tcPr/>
                </a:tc>
                <a:tc>
                  <a:txBody>
                    <a:bodyPr/>
                    <a:lstStyle/>
                    <a:p>
                      <a:r>
                        <a:rPr lang="en-US" dirty="0"/>
                        <a:t>Regis</a:t>
                      </a:r>
                    </a:p>
                  </a:txBody>
                  <a:tcPr/>
                </a:tc>
                <a:extLst>
                  <a:ext uri="{0D108BD9-81ED-4DB2-BD59-A6C34878D82A}">
                    <a16:rowId xmlns:a16="http://schemas.microsoft.com/office/drawing/2014/main" val="1324232117"/>
                  </a:ext>
                </a:extLst>
              </a:tr>
            </a:tbl>
          </a:graphicData>
        </a:graphic>
      </p:graphicFrame>
      <p:sp>
        <p:nvSpPr>
          <p:cNvPr id="17" name="Title 1">
            <a:extLst>
              <a:ext uri="{FF2B5EF4-FFF2-40B4-BE49-F238E27FC236}">
                <a16:creationId xmlns:a16="http://schemas.microsoft.com/office/drawing/2014/main" id="{BF97A502-E213-4E6D-86EC-3890C2C5C1C6}"/>
              </a:ext>
            </a:extLst>
          </p:cNvPr>
          <p:cNvSpPr txBox="1">
            <a:spLocks/>
          </p:cNvSpPr>
          <p:nvPr/>
        </p:nvSpPr>
        <p:spPr>
          <a:xfrm>
            <a:off x="9532037" y="1798324"/>
            <a:ext cx="1770965"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Customers</a:t>
            </a:r>
            <a:endParaRPr lang="en-US" sz="2800" i="1" dirty="0">
              <a:solidFill>
                <a:schemeClr val="bg1"/>
              </a:solidFill>
              <a:latin typeface="Segoe UI Light" panose="020B0502040204020203" pitchFamily="34" charset="0"/>
              <a:cs typeface="Segoe UI Light" panose="020B0502040204020203" pitchFamily="34" charset="0"/>
            </a:endParaRPr>
          </a:p>
        </p:txBody>
      </p:sp>
      <p:cxnSp>
        <p:nvCxnSpPr>
          <p:cNvPr id="4" name="Straight Arrow Connector 3">
            <a:extLst>
              <a:ext uri="{FF2B5EF4-FFF2-40B4-BE49-F238E27FC236}">
                <a16:creationId xmlns:a16="http://schemas.microsoft.com/office/drawing/2014/main" id="{B630B95A-AD22-4EC3-8670-19FB8CD33DD2}"/>
              </a:ext>
            </a:extLst>
          </p:cNvPr>
          <p:cNvCxnSpPr>
            <a:cxnSpLocks/>
            <a:stCxn id="2" idx="3"/>
          </p:cNvCxnSpPr>
          <p:nvPr/>
        </p:nvCxnSpPr>
        <p:spPr>
          <a:xfrm>
            <a:off x="2971798" y="3429000"/>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6069EC-A956-4078-9A2A-42F93FBD3AE7}"/>
              </a:ext>
            </a:extLst>
          </p:cNvPr>
          <p:cNvCxnSpPr>
            <a:cxnSpLocks/>
            <a:stCxn id="16" idx="1"/>
          </p:cNvCxnSpPr>
          <p:nvPr/>
        </p:nvCxnSpPr>
        <p:spPr>
          <a:xfrm flipH="1">
            <a:off x="8374746" y="3428998"/>
            <a:ext cx="936499" cy="2"/>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266E779-9364-4F6D-9878-056397ECA861}"/>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Filtering</a:t>
            </a:r>
          </a:p>
          <a:p>
            <a:r>
              <a:rPr lang="en-US" sz="2400" dirty="0">
                <a:solidFill>
                  <a:schemeClr val="bg1"/>
                </a:solidFill>
                <a:latin typeface="Segoe UI Light" panose="020B0502040204020203" pitchFamily="34" charset="0"/>
                <a:cs typeface="Segoe UI Light" panose="020B0502040204020203" pitchFamily="34" charset="0"/>
              </a:rPr>
              <a:t>Automatically occurs from the single side of the relationship.</a:t>
            </a:r>
            <a:endParaRPr lang="en-US" sz="3200" dirty="0">
              <a:solidFill>
                <a:schemeClr val="bg1"/>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B0AB6E98-F01F-4D11-93E6-BC58FC64C00E}"/>
              </a:ext>
            </a:extLst>
          </p:cNvPr>
          <p:cNvSpPr/>
          <p:nvPr/>
        </p:nvSpPr>
        <p:spPr>
          <a:xfrm>
            <a:off x="317500" y="2650435"/>
            <a:ext cx="265429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29254C-D75D-411B-9E4F-D6B8DC29D9B7}"/>
              </a:ext>
            </a:extLst>
          </p:cNvPr>
          <p:cNvSpPr/>
          <p:nvPr/>
        </p:nvSpPr>
        <p:spPr>
          <a:xfrm>
            <a:off x="3958708" y="4942636"/>
            <a:ext cx="428327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1F0BD-515D-4D16-AB2E-6BB8B6F4C5DA}"/>
              </a:ext>
            </a:extLst>
          </p:cNvPr>
          <p:cNvSpPr/>
          <p:nvPr/>
        </p:nvSpPr>
        <p:spPr>
          <a:xfrm>
            <a:off x="3949385" y="2653097"/>
            <a:ext cx="4283277"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7FA8F56-A897-46D8-BEA1-0ED86DD1F654}"/>
              </a:ext>
            </a:extLst>
          </p:cNvPr>
          <p:cNvSpPr/>
          <p:nvPr/>
        </p:nvSpPr>
        <p:spPr>
          <a:xfrm>
            <a:off x="5004345" y="4943747"/>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C91BA9A-2540-4925-93F7-DD86DB3FA24C}"/>
              </a:ext>
            </a:extLst>
          </p:cNvPr>
          <p:cNvSpPr/>
          <p:nvPr/>
        </p:nvSpPr>
        <p:spPr>
          <a:xfrm>
            <a:off x="5004345" y="2650435"/>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32" grpId="0" animBg="1"/>
      <p:bldP spid="3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59CAAE-EEAD-4B43-82B9-D3D57F9AEF5F}"/>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865017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730B42-484B-428F-84B7-96E5430260C1}"/>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313840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TextBox 3">
            <a:extLst>
              <a:ext uri="{FF2B5EF4-FFF2-40B4-BE49-F238E27FC236}">
                <a16:creationId xmlns:a16="http://schemas.microsoft.com/office/drawing/2014/main" id="{4471F484-6BB2-4420-A8A6-CB4E2E1965C4}"/>
              </a:ext>
            </a:extLst>
          </p:cNvPr>
          <p:cNvSpPr txBox="1"/>
          <p:nvPr/>
        </p:nvSpPr>
        <p:spPr>
          <a:xfrm>
            <a:off x="875764" y="845353"/>
            <a:ext cx="10442580" cy="369332"/>
          </a:xfrm>
          <a:prstGeom prst="rect">
            <a:avLst/>
          </a:prstGeom>
          <a:noFill/>
        </p:spPr>
        <p:txBody>
          <a:bodyPr wrap="square" rtlCol="0">
            <a:spAutoFit/>
          </a:bodyPr>
          <a:lstStyle/>
          <a:p>
            <a:pPr algn="ctr"/>
            <a:r>
              <a:rPr lang="en-US" dirty="0">
                <a:solidFill>
                  <a:schemeClr val="bg1"/>
                </a:solidFill>
              </a:rPr>
              <a:t>Because of the relationship in this data model, all of the filtering is going to take place on the order Date.</a:t>
            </a:r>
          </a:p>
        </p:txBody>
      </p:sp>
      <p:pic>
        <p:nvPicPr>
          <p:cNvPr id="2" name="Picture 1">
            <a:extLst>
              <a:ext uri="{FF2B5EF4-FFF2-40B4-BE49-F238E27FC236}">
                <a16:creationId xmlns:a16="http://schemas.microsoft.com/office/drawing/2014/main" id="{C6EA437F-5206-4AC6-A3BF-4529FC649341}"/>
              </a:ext>
            </a:extLst>
          </p:cNvPr>
          <p:cNvPicPr>
            <a:picLocks noChangeAspect="1"/>
          </p:cNvPicPr>
          <p:nvPr/>
        </p:nvPicPr>
        <p:blipFill>
          <a:blip r:embed="rId5"/>
          <a:stretch>
            <a:fillRect/>
          </a:stretch>
        </p:blipFill>
        <p:spPr>
          <a:xfrm>
            <a:off x="2056836" y="1687990"/>
            <a:ext cx="8078327" cy="4048690"/>
          </a:xfrm>
          <a:prstGeom prst="rect">
            <a:avLst/>
          </a:prstGeom>
        </p:spPr>
      </p:pic>
      <p:sp>
        <p:nvSpPr>
          <p:cNvPr id="6" name="TextBox 5">
            <a:extLst>
              <a:ext uri="{FF2B5EF4-FFF2-40B4-BE49-F238E27FC236}">
                <a16:creationId xmlns:a16="http://schemas.microsoft.com/office/drawing/2014/main" id="{2F06B4C6-7F2C-4269-93CB-37A2C8D80215}"/>
              </a:ext>
            </a:extLst>
          </p:cNvPr>
          <p:cNvSpPr txBox="1"/>
          <p:nvPr/>
        </p:nvSpPr>
        <p:spPr>
          <a:xfrm>
            <a:off x="875764" y="5840653"/>
            <a:ext cx="10442580" cy="646331"/>
          </a:xfrm>
          <a:prstGeom prst="rect">
            <a:avLst/>
          </a:prstGeom>
          <a:noFill/>
        </p:spPr>
        <p:txBody>
          <a:bodyPr wrap="square" rtlCol="0">
            <a:spAutoFit/>
          </a:bodyPr>
          <a:lstStyle/>
          <a:p>
            <a:pPr algn="ctr"/>
            <a:r>
              <a:rPr lang="en-US" dirty="0">
                <a:solidFill>
                  <a:schemeClr val="bg1"/>
                </a:solidFill>
              </a:rPr>
              <a:t>However, you can multiple inactive relationships between two tables. Before you can use the DAX method, you need to build an inactive relationship between the two tables.</a:t>
            </a:r>
          </a:p>
        </p:txBody>
      </p:sp>
    </p:spTree>
    <p:extLst>
      <p:ext uri="{BB962C8B-B14F-4D97-AF65-F5344CB8AC3E}">
        <p14:creationId xmlns:p14="http://schemas.microsoft.com/office/powerpoint/2010/main" val="941120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2D04FD-06DB-44F2-9931-C1029F3D1760}"/>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FECBFBAB-B9C5-4BAD-8066-FBD5F7DC4AD3}"/>
              </a:ext>
            </a:extLst>
          </p:cNvPr>
          <p:cNvSpPr txBox="1"/>
          <p:nvPr/>
        </p:nvSpPr>
        <p:spPr>
          <a:xfrm>
            <a:off x="3889420" y="5595954"/>
            <a:ext cx="4108360" cy="369332"/>
          </a:xfrm>
          <a:prstGeom prst="rect">
            <a:avLst/>
          </a:prstGeom>
          <a:noFill/>
        </p:spPr>
        <p:txBody>
          <a:bodyPr wrap="square" rtlCol="0">
            <a:spAutoFit/>
          </a:bodyPr>
          <a:lstStyle/>
          <a:p>
            <a:pPr algn="ctr"/>
            <a:r>
              <a:rPr lang="en-US" dirty="0">
                <a:solidFill>
                  <a:schemeClr val="bg1"/>
                </a:solidFill>
              </a:rPr>
              <a:t>Just drag and drop </a:t>
            </a:r>
            <a:r>
              <a:rPr lang="en-US" b="1" dirty="0" err="1">
                <a:solidFill>
                  <a:schemeClr val="bg1"/>
                </a:solidFill>
              </a:rPr>
              <a:t>ShipDate</a:t>
            </a:r>
            <a:r>
              <a:rPr lang="en-US" dirty="0">
                <a:solidFill>
                  <a:schemeClr val="bg1"/>
                </a:solidFill>
              </a:rPr>
              <a:t> onto </a:t>
            </a:r>
            <a:r>
              <a:rPr lang="en-US" b="1" dirty="0">
                <a:solidFill>
                  <a:schemeClr val="bg1"/>
                </a:solidFill>
              </a:rPr>
              <a:t>Date</a:t>
            </a:r>
            <a:r>
              <a:rPr lang="en-US" dirty="0">
                <a:solidFill>
                  <a:schemeClr val="bg1"/>
                </a:solidFill>
              </a:rPr>
              <a:t>.</a:t>
            </a:r>
          </a:p>
        </p:txBody>
      </p:sp>
    </p:spTree>
    <p:extLst>
      <p:ext uri="{BB962C8B-B14F-4D97-AF65-F5344CB8AC3E}">
        <p14:creationId xmlns:p14="http://schemas.microsoft.com/office/powerpoint/2010/main" val="1178379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DABAE0-FB72-4B5A-B59A-F18BBB5CE618}"/>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41708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C6352D-CF08-4862-8A86-9D9EEEC7ABCD}"/>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8073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7659584" y="1507382"/>
            <a:ext cx="4134850" cy="199993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a:t>
            </a:r>
            <a:r>
              <a:rPr lang="en-US" sz="2800" dirty="0">
                <a:solidFill>
                  <a:prstClr val="white"/>
                </a:solidFill>
                <a:latin typeface="Segoe UI Semibold" panose="020B0702040204020203" pitchFamily="34" charset="0"/>
                <a:cs typeface="Segoe UI Semibold" panose="020B0702040204020203" pitchFamily="34" charset="0"/>
              </a:rPr>
              <a:t>5</a:t>
            </a:r>
            <a:endPar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6" y="1507381"/>
            <a:ext cx="520477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Role Playing Table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015408"/>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Active/Inactive Relationship</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3554421"/>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We can only have a single active relationship in the data model.</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All of the filtering occurs on that active relationship.</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Create inactive relationships and can use DAX measures.</a:t>
            </a: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Title 1">
            <a:extLst>
              <a:ext uri="{FF2B5EF4-FFF2-40B4-BE49-F238E27FC236}">
                <a16:creationId xmlns:a16="http://schemas.microsoft.com/office/drawing/2014/main" id="{FCD5AAA1-3756-4B0B-A580-3E5071CC4093}"/>
              </a:ext>
            </a:extLst>
          </p:cNvPr>
          <p:cNvSpPr txBox="1">
            <a:spLocks/>
          </p:cNvSpPr>
          <p:nvPr/>
        </p:nvSpPr>
        <p:spPr>
          <a:xfrm>
            <a:off x="798944" y="1999289"/>
            <a:ext cx="6148121"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Simple a table with multiple roles.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Reduces redundancy</a:t>
            </a:r>
          </a:p>
        </p:txBody>
      </p:sp>
      <p:sp>
        <p:nvSpPr>
          <p:cNvPr id="11" name="Title 1">
            <a:extLst>
              <a:ext uri="{FF2B5EF4-FFF2-40B4-BE49-F238E27FC236}">
                <a16:creationId xmlns:a16="http://schemas.microsoft.com/office/drawing/2014/main" id="{C6E06D66-3073-4086-B90A-5FAD40E64889}"/>
              </a:ext>
            </a:extLst>
          </p:cNvPr>
          <p:cNvSpPr txBox="1">
            <a:spLocks/>
          </p:cNvSpPr>
          <p:nvPr/>
        </p:nvSpPr>
        <p:spPr>
          <a:xfrm>
            <a:off x="268927" y="5015341"/>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DAX vs Multiple Date Tables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2" name="Title 1">
            <a:extLst>
              <a:ext uri="{FF2B5EF4-FFF2-40B4-BE49-F238E27FC236}">
                <a16:creationId xmlns:a16="http://schemas.microsoft.com/office/drawing/2014/main" id="{FA119D26-7EDB-47EB-AE3C-E6B072989E72}"/>
              </a:ext>
            </a:extLst>
          </p:cNvPr>
          <p:cNvSpPr txBox="1">
            <a:spLocks/>
          </p:cNvSpPr>
          <p:nvPr/>
        </p:nvSpPr>
        <p:spPr>
          <a:xfrm>
            <a:off x="793007" y="5554354"/>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Alterative is multiple date tables.</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Tips around complexity and organizational.</a:t>
            </a:r>
          </a:p>
        </p:txBody>
      </p:sp>
    </p:spTree>
    <p:extLst>
      <p:ext uri="{BB962C8B-B14F-4D97-AF65-F5344CB8AC3E}">
        <p14:creationId xmlns:p14="http://schemas.microsoft.com/office/powerpoint/2010/main" val="389851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Importing Multiple Date Tables</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AE54CBB7-4548-4320-98A4-F31A159ED7F6}"/>
              </a:ext>
            </a:extLst>
          </p:cNvPr>
          <p:cNvSpPr/>
          <p:nvPr/>
        </p:nvSpPr>
        <p:spPr>
          <a:xfrm>
            <a:off x="637311" y="5253335"/>
            <a:ext cx="11000534" cy="923330"/>
          </a:xfrm>
          <a:prstGeom prst="rect">
            <a:avLst/>
          </a:prstGeom>
        </p:spPr>
        <p:txBody>
          <a:bodyPr wrap="square">
            <a:spAutoFit/>
          </a:bodyPr>
          <a:lstStyle/>
          <a:p>
            <a:r>
              <a:rPr lang="en-US" dirty="0"/>
              <a:t>DAX is not the preferred method because there’s some complexity and the difficulty of training the end-users. Now we’re going to go through the process of importing multiple date tables, building those relationships and getting unique analytical insights.</a:t>
            </a:r>
          </a:p>
        </p:txBody>
      </p:sp>
    </p:spTree>
    <p:extLst>
      <p:ext uri="{BB962C8B-B14F-4D97-AF65-F5344CB8AC3E}">
        <p14:creationId xmlns:p14="http://schemas.microsoft.com/office/powerpoint/2010/main" val="1836840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06472831-0950-43D5-9AD8-A134C77BE943}"/>
              </a:ext>
            </a:extLst>
          </p:cNvPr>
          <p:cNvGraphicFramePr>
            <a:graphicFrameLocks noGrp="1"/>
          </p:cNvGraphicFramePr>
          <p:nvPr>
            <p:extLst>
              <p:ext uri="{D42A27DB-BD31-4B8C-83A1-F6EECF244321}">
                <p14:modId xmlns:p14="http://schemas.microsoft.com/office/powerpoint/2010/main" val="3165043815"/>
              </p:ext>
            </p:extLst>
          </p:nvPr>
        </p:nvGraphicFramePr>
        <p:xfrm>
          <a:off x="8085691" y="5008092"/>
          <a:ext cx="1726186" cy="1524000"/>
        </p:xfrm>
        <a:graphic>
          <a:graphicData uri="http://schemas.openxmlformats.org/drawingml/2006/table">
            <a:tbl>
              <a:tblPr firstRow="1" bandRow="1">
                <a:tableStyleId>{5C22544A-7EE6-4342-B048-85BDC9FD1C3A}</a:tableStyleId>
              </a:tblPr>
              <a:tblGrid>
                <a:gridCol w="1726186">
                  <a:extLst>
                    <a:ext uri="{9D8B030D-6E8A-4147-A177-3AD203B41FA5}">
                      <a16:colId xmlns:a16="http://schemas.microsoft.com/office/drawing/2014/main" val="1231649689"/>
                    </a:ext>
                  </a:extLst>
                </a:gridCol>
              </a:tblGrid>
              <a:tr h="268090">
                <a:tc>
                  <a:txBody>
                    <a:bodyPr/>
                    <a:lstStyle/>
                    <a:p>
                      <a:r>
                        <a:rPr lang="en-US" sz="1400" dirty="0" err="1"/>
                        <a:t>ShipDate</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DateKey</a:t>
                      </a:r>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904947097"/>
                  </a:ext>
                </a:extLst>
              </a:tr>
            </a:tbl>
          </a:graphicData>
        </a:graphic>
      </p:graphicFrame>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Working with Role Playing Tables</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4" name="Title 1">
            <a:extLst>
              <a:ext uri="{FF2B5EF4-FFF2-40B4-BE49-F238E27FC236}">
                <a16:creationId xmlns:a16="http://schemas.microsoft.com/office/drawing/2014/main" id="{A7B5B34A-B890-4295-97ED-128F002EB3D7}"/>
              </a:ext>
            </a:extLst>
          </p:cNvPr>
          <p:cNvSpPr txBox="1">
            <a:spLocks/>
          </p:cNvSpPr>
          <p:nvPr/>
        </p:nvSpPr>
        <p:spPr>
          <a:xfrm>
            <a:off x="268927" y="1385455"/>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Alternate to DAX</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55" name="Title 1">
            <a:extLst>
              <a:ext uri="{FF2B5EF4-FFF2-40B4-BE49-F238E27FC236}">
                <a16:creationId xmlns:a16="http://schemas.microsoft.com/office/drawing/2014/main" id="{AC100F7B-5F8D-4B7F-AA1C-DA615FA9BC67}"/>
              </a:ext>
            </a:extLst>
          </p:cNvPr>
          <p:cNvSpPr txBox="1">
            <a:spLocks/>
          </p:cNvSpPr>
          <p:nvPr/>
        </p:nvSpPr>
        <p:spPr>
          <a:xfrm>
            <a:off x="268927" y="1924468"/>
            <a:ext cx="5928674" cy="24835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Import same table multiple times.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Rename each table appropriately.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Create a single relationship between tables.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Probably rename some of the columns.</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Update the rows within columns.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This is going to be the prefer</a:t>
            </a:r>
            <a:r>
              <a:rPr lang="en-US" sz="2400" dirty="0">
                <a:solidFill>
                  <a:prstClr val="white"/>
                </a:solidFill>
                <a:latin typeface="Segoe UI Light" panose="020B0502040204020203" pitchFamily="34" charset="0"/>
                <a:cs typeface="Segoe UI Light" panose="020B0502040204020203" pitchFamily="34" charset="0"/>
              </a:rPr>
              <a:t>ed method.</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graphicFrame>
        <p:nvGraphicFramePr>
          <p:cNvPr id="30" name="Table 29">
            <a:extLst>
              <a:ext uri="{FF2B5EF4-FFF2-40B4-BE49-F238E27FC236}">
                <a16:creationId xmlns:a16="http://schemas.microsoft.com/office/drawing/2014/main" id="{01BBE591-909A-4284-A49A-AFC3FF0B463D}"/>
              </a:ext>
            </a:extLst>
          </p:cNvPr>
          <p:cNvGraphicFramePr>
            <a:graphicFrameLocks noGrp="1"/>
          </p:cNvGraphicFramePr>
          <p:nvPr>
            <p:extLst>
              <p:ext uri="{D42A27DB-BD31-4B8C-83A1-F6EECF244321}">
                <p14:modId xmlns:p14="http://schemas.microsoft.com/office/powerpoint/2010/main" val="2717769704"/>
              </p:ext>
            </p:extLst>
          </p:nvPr>
        </p:nvGraphicFramePr>
        <p:xfrm>
          <a:off x="6014233" y="3133602"/>
          <a:ext cx="1697935" cy="1524000"/>
        </p:xfrm>
        <a:graphic>
          <a:graphicData uri="http://schemas.openxmlformats.org/drawingml/2006/table">
            <a:tbl>
              <a:tblPr firstRow="1" bandRow="1">
                <a:tableStyleId>{5C22544A-7EE6-4342-B048-85BDC9FD1C3A}</a:tableStyleId>
              </a:tblPr>
              <a:tblGrid>
                <a:gridCol w="1697935">
                  <a:extLst>
                    <a:ext uri="{9D8B030D-6E8A-4147-A177-3AD203B41FA5}">
                      <a16:colId xmlns:a16="http://schemas.microsoft.com/office/drawing/2014/main" val="1231649689"/>
                    </a:ext>
                  </a:extLst>
                </a:gridCol>
              </a:tblGrid>
              <a:tr h="244764">
                <a:tc>
                  <a:txBody>
                    <a:bodyPr/>
                    <a:lstStyle/>
                    <a:p>
                      <a:r>
                        <a:rPr lang="en-US" sz="1400" dirty="0" err="1"/>
                        <a:t>OrderDate</a:t>
                      </a:r>
                      <a:endParaRPr lang="en-US" sz="1400" dirty="0"/>
                    </a:p>
                  </a:txBody>
                  <a:tcPr/>
                </a:tc>
                <a:extLst>
                  <a:ext uri="{0D108BD9-81ED-4DB2-BD59-A6C34878D82A}">
                    <a16:rowId xmlns:a16="http://schemas.microsoft.com/office/drawing/2014/main" val="677584064"/>
                  </a:ext>
                </a:extLst>
              </a:tr>
              <a:tr h="244764">
                <a:tc>
                  <a:txBody>
                    <a:bodyPr/>
                    <a:lstStyle/>
                    <a:p>
                      <a:r>
                        <a:rPr lang="en-US" sz="1400" dirty="0"/>
                        <a:t>     DateKey</a:t>
                      </a:r>
                    </a:p>
                  </a:txBody>
                  <a:tcPr/>
                </a:tc>
                <a:extLst>
                  <a:ext uri="{0D108BD9-81ED-4DB2-BD59-A6C34878D82A}">
                    <a16:rowId xmlns:a16="http://schemas.microsoft.com/office/drawing/2014/main" val="3267001521"/>
                  </a:ext>
                </a:extLst>
              </a:tr>
              <a:tr h="244764">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44764">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44764">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1126107738"/>
                  </a:ext>
                </a:extLst>
              </a:tr>
            </a:tbl>
          </a:graphicData>
        </a:graphic>
      </p:graphicFrame>
      <p:graphicFrame>
        <p:nvGraphicFramePr>
          <p:cNvPr id="31" name="Table 30">
            <a:extLst>
              <a:ext uri="{FF2B5EF4-FFF2-40B4-BE49-F238E27FC236}">
                <a16:creationId xmlns:a16="http://schemas.microsoft.com/office/drawing/2014/main" id="{9A622121-0497-4FD6-BE81-08060BE9ECBA}"/>
              </a:ext>
            </a:extLst>
          </p:cNvPr>
          <p:cNvGraphicFramePr>
            <a:graphicFrameLocks noGrp="1"/>
          </p:cNvGraphicFramePr>
          <p:nvPr>
            <p:extLst>
              <p:ext uri="{D42A27DB-BD31-4B8C-83A1-F6EECF244321}">
                <p14:modId xmlns:p14="http://schemas.microsoft.com/office/powerpoint/2010/main" val="2763554577"/>
              </p:ext>
            </p:extLst>
          </p:nvPr>
        </p:nvGraphicFramePr>
        <p:xfrm>
          <a:off x="8170917" y="3130196"/>
          <a:ext cx="1555735" cy="1524000"/>
        </p:xfrm>
        <a:graphic>
          <a:graphicData uri="http://schemas.openxmlformats.org/drawingml/2006/table">
            <a:tbl>
              <a:tblPr firstRow="1" bandRow="1">
                <a:tableStyleId>{5C22544A-7EE6-4342-B048-85BDC9FD1C3A}</a:tableStyleId>
              </a:tblPr>
              <a:tblGrid>
                <a:gridCol w="1555735">
                  <a:extLst>
                    <a:ext uri="{9D8B030D-6E8A-4147-A177-3AD203B41FA5}">
                      <a16:colId xmlns:a16="http://schemas.microsoft.com/office/drawing/2014/main" val="1231649689"/>
                    </a:ext>
                  </a:extLst>
                </a:gridCol>
              </a:tblGrid>
              <a:tr h="268090">
                <a:tc>
                  <a:txBody>
                    <a:bodyPr/>
                    <a:lstStyle/>
                    <a:p>
                      <a:r>
                        <a:rPr lang="en-US" sz="1400" dirty="0" err="1"/>
                        <a:t>FactInternetSales</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a:t>
                      </a:r>
                      <a:r>
                        <a:rPr lang="en-US" sz="1400" dirty="0" err="1"/>
                        <a:t>ProductKey</a:t>
                      </a:r>
                      <a:endParaRPr lang="en-US" sz="1400" dirty="0"/>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OrderDateKey</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DueDateKey</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ShipDateKey</a:t>
                      </a:r>
                      <a:endParaRPr lang="en-US" sz="1400" dirty="0"/>
                    </a:p>
                  </a:txBody>
                  <a:tcPr/>
                </a:tc>
                <a:extLst>
                  <a:ext uri="{0D108BD9-81ED-4DB2-BD59-A6C34878D82A}">
                    <a16:rowId xmlns:a16="http://schemas.microsoft.com/office/drawing/2014/main" val="904947097"/>
                  </a:ext>
                </a:extLst>
              </a:tr>
            </a:tbl>
          </a:graphicData>
        </a:graphic>
      </p:graphicFrame>
      <p:graphicFrame>
        <p:nvGraphicFramePr>
          <p:cNvPr id="32" name="Table 31">
            <a:extLst>
              <a:ext uri="{FF2B5EF4-FFF2-40B4-BE49-F238E27FC236}">
                <a16:creationId xmlns:a16="http://schemas.microsoft.com/office/drawing/2014/main" id="{0B7B7534-BCB8-4C19-AB41-F59B50093943}"/>
              </a:ext>
            </a:extLst>
          </p:cNvPr>
          <p:cNvGraphicFramePr>
            <a:graphicFrameLocks noGrp="1"/>
          </p:cNvGraphicFramePr>
          <p:nvPr>
            <p:extLst>
              <p:ext uri="{D42A27DB-BD31-4B8C-83A1-F6EECF244321}">
                <p14:modId xmlns:p14="http://schemas.microsoft.com/office/powerpoint/2010/main" val="4234235385"/>
              </p:ext>
            </p:extLst>
          </p:nvPr>
        </p:nvGraphicFramePr>
        <p:xfrm>
          <a:off x="10196264" y="3130196"/>
          <a:ext cx="1726186" cy="1524000"/>
        </p:xfrm>
        <a:graphic>
          <a:graphicData uri="http://schemas.openxmlformats.org/drawingml/2006/table">
            <a:tbl>
              <a:tblPr firstRow="1" bandRow="1">
                <a:tableStyleId>{5C22544A-7EE6-4342-B048-85BDC9FD1C3A}</a:tableStyleId>
              </a:tblPr>
              <a:tblGrid>
                <a:gridCol w="1726186">
                  <a:extLst>
                    <a:ext uri="{9D8B030D-6E8A-4147-A177-3AD203B41FA5}">
                      <a16:colId xmlns:a16="http://schemas.microsoft.com/office/drawing/2014/main" val="1231649689"/>
                    </a:ext>
                  </a:extLst>
                </a:gridCol>
              </a:tblGrid>
              <a:tr h="268090">
                <a:tc>
                  <a:txBody>
                    <a:bodyPr/>
                    <a:lstStyle/>
                    <a:p>
                      <a:r>
                        <a:rPr lang="en-US" sz="1400" dirty="0" err="1"/>
                        <a:t>DueDate</a:t>
                      </a:r>
                      <a:endParaRPr lang="en-US" sz="1400" dirty="0"/>
                    </a:p>
                  </a:txBody>
                  <a:tcPr/>
                </a:tc>
                <a:extLst>
                  <a:ext uri="{0D108BD9-81ED-4DB2-BD59-A6C34878D82A}">
                    <a16:rowId xmlns:a16="http://schemas.microsoft.com/office/drawing/2014/main" val="677584064"/>
                  </a:ext>
                </a:extLst>
              </a:tr>
              <a:tr h="268090">
                <a:tc>
                  <a:txBody>
                    <a:bodyPr/>
                    <a:lstStyle/>
                    <a:p>
                      <a:r>
                        <a:rPr lang="en-US" sz="1400" dirty="0"/>
                        <a:t>     DateKey</a:t>
                      </a:r>
                    </a:p>
                  </a:txBody>
                  <a:tcPr/>
                </a:tc>
                <a:extLst>
                  <a:ext uri="{0D108BD9-81ED-4DB2-BD59-A6C34878D82A}">
                    <a16:rowId xmlns:a16="http://schemas.microsoft.com/office/drawing/2014/main" val="3267001521"/>
                  </a:ext>
                </a:extLst>
              </a:tr>
              <a:tr h="268090">
                <a:tc>
                  <a:txBody>
                    <a:bodyPr/>
                    <a:lstStyle/>
                    <a:p>
                      <a:r>
                        <a:rPr lang="en-US" sz="1400" dirty="0"/>
                        <a:t>     </a:t>
                      </a:r>
                      <a:r>
                        <a:rPr lang="en-US" sz="1400" dirty="0" err="1"/>
                        <a:t>FullDate</a:t>
                      </a:r>
                      <a:endParaRPr lang="en-US" sz="1400" dirty="0"/>
                    </a:p>
                  </a:txBody>
                  <a:tcPr/>
                </a:tc>
                <a:extLst>
                  <a:ext uri="{0D108BD9-81ED-4DB2-BD59-A6C34878D82A}">
                    <a16:rowId xmlns:a16="http://schemas.microsoft.com/office/drawing/2014/main" val="3542473306"/>
                  </a:ext>
                </a:extLst>
              </a:tr>
              <a:tr h="268090">
                <a:tc>
                  <a:txBody>
                    <a:bodyPr/>
                    <a:lstStyle/>
                    <a:p>
                      <a:r>
                        <a:rPr lang="en-US" sz="1400" dirty="0"/>
                        <a:t>     </a:t>
                      </a:r>
                      <a:r>
                        <a:rPr lang="en-US" sz="1400" dirty="0" err="1"/>
                        <a:t>DayOfWeek</a:t>
                      </a:r>
                      <a:endParaRPr lang="en-US" sz="1400" dirty="0"/>
                    </a:p>
                  </a:txBody>
                  <a:tcPr/>
                </a:tc>
                <a:extLst>
                  <a:ext uri="{0D108BD9-81ED-4DB2-BD59-A6C34878D82A}">
                    <a16:rowId xmlns:a16="http://schemas.microsoft.com/office/drawing/2014/main" val="1324232117"/>
                  </a:ext>
                </a:extLst>
              </a:tr>
              <a:tr h="268090">
                <a:tc>
                  <a:txBody>
                    <a:bodyPr/>
                    <a:lstStyle/>
                    <a:p>
                      <a:r>
                        <a:rPr lang="en-US" sz="1400" dirty="0"/>
                        <a:t>     </a:t>
                      </a:r>
                      <a:r>
                        <a:rPr lang="en-US" sz="1400" dirty="0" err="1"/>
                        <a:t>EnglishDayName</a:t>
                      </a:r>
                      <a:endParaRPr lang="en-US" sz="1400" dirty="0"/>
                    </a:p>
                  </a:txBody>
                  <a:tcPr/>
                </a:tc>
                <a:extLst>
                  <a:ext uri="{0D108BD9-81ED-4DB2-BD59-A6C34878D82A}">
                    <a16:rowId xmlns:a16="http://schemas.microsoft.com/office/drawing/2014/main" val="904947097"/>
                  </a:ext>
                </a:extLst>
              </a:tr>
            </a:tbl>
          </a:graphicData>
        </a:graphic>
      </p:graphicFrame>
      <p:cxnSp>
        <p:nvCxnSpPr>
          <p:cNvPr id="36" name="Straight Arrow Connector 35">
            <a:extLst>
              <a:ext uri="{FF2B5EF4-FFF2-40B4-BE49-F238E27FC236}">
                <a16:creationId xmlns:a16="http://schemas.microsoft.com/office/drawing/2014/main" id="{850E7ADF-D499-4A48-ABD4-2E4134EDB4D7}"/>
              </a:ext>
            </a:extLst>
          </p:cNvPr>
          <p:cNvCxnSpPr>
            <a:cxnSpLocks/>
            <a:stCxn id="31" idx="1"/>
            <a:endCxn id="30" idx="3"/>
          </p:cNvCxnSpPr>
          <p:nvPr/>
        </p:nvCxnSpPr>
        <p:spPr>
          <a:xfrm flipH="1">
            <a:off x="7712168" y="3892196"/>
            <a:ext cx="458749" cy="3406"/>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EA26865-063E-4DCB-A5CA-DF026FAD6E3B}"/>
              </a:ext>
            </a:extLst>
          </p:cNvPr>
          <p:cNvCxnSpPr>
            <a:cxnSpLocks/>
            <a:stCxn id="31" idx="3"/>
            <a:endCxn id="32" idx="1"/>
          </p:cNvCxnSpPr>
          <p:nvPr/>
        </p:nvCxnSpPr>
        <p:spPr>
          <a:xfrm>
            <a:off x="9726652" y="3892196"/>
            <a:ext cx="469612" cy="0"/>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43F2C70-CE77-4B97-833D-5372850F6B37}"/>
              </a:ext>
            </a:extLst>
          </p:cNvPr>
          <p:cNvCxnSpPr>
            <a:cxnSpLocks/>
            <a:stCxn id="31" idx="2"/>
            <a:endCxn id="33" idx="0"/>
          </p:cNvCxnSpPr>
          <p:nvPr/>
        </p:nvCxnSpPr>
        <p:spPr>
          <a:xfrm>
            <a:off x="8948784" y="4654196"/>
            <a:ext cx="0" cy="353896"/>
          </a:xfrm>
          <a:prstGeom prst="straightConnector1">
            <a:avLst/>
          </a:prstGeom>
          <a:ln w="28575">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8581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Importing Multiple Date tables</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6</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BC03B988-862C-4AD8-A0BC-5CA5EDB242F9}"/>
              </a:ext>
            </a:extLst>
          </p:cNvPr>
          <p:cNvSpPr/>
          <p:nvPr/>
        </p:nvSpPr>
        <p:spPr>
          <a:xfrm>
            <a:off x="720473" y="5394785"/>
            <a:ext cx="10751054" cy="646331"/>
          </a:xfrm>
          <a:prstGeom prst="rect">
            <a:avLst/>
          </a:prstGeom>
        </p:spPr>
        <p:txBody>
          <a:bodyPr wrap="square">
            <a:spAutoFit/>
          </a:bodyPr>
          <a:lstStyle/>
          <a:p>
            <a:r>
              <a:rPr lang="en-US" dirty="0"/>
              <a:t>In Power BI Desktop, we’re using a similar data model as before. We’re going to import multiple date tables, rather than using DAX, and do it from that point of view.</a:t>
            </a:r>
          </a:p>
        </p:txBody>
      </p:sp>
    </p:spTree>
    <p:extLst>
      <p:ext uri="{BB962C8B-B14F-4D97-AF65-F5344CB8AC3E}">
        <p14:creationId xmlns:p14="http://schemas.microsoft.com/office/powerpoint/2010/main" val="2362705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Many to Many relationships</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208280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Customers</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Customer 1 – Buys Milk &amp; Bread</a:t>
            </a:r>
          </a:p>
          <a:p>
            <a:r>
              <a:rPr lang="en-US" sz="2400" dirty="0">
                <a:solidFill>
                  <a:schemeClr val="bg1"/>
                </a:solidFill>
                <a:latin typeface="Segoe UI Light" panose="020B0502040204020203" pitchFamily="34" charset="0"/>
                <a:cs typeface="Segoe UI Light" panose="020B0502040204020203" pitchFamily="34" charset="0"/>
              </a:rPr>
              <a:t>Customer 2 – Buys Milk &amp; Coffee</a:t>
            </a:r>
          </a:p>
          <a:p>
            <a:r>
              <a:rPr lang="en-US" sz="2400" dirty="0">
                <a:solidFill>
                  <a:schemeClr val="bg1"/>
                </a:solidFill>
                <a:latin typeface="Segoe UI Light" panose="020B0502040204020203" pitchFamily="34" charset="0"/>
                <a:cs typeface="Segoe UI Light" panose="020B0502040204020203" pitchFamily="34" charset="0"/>
              </a:rPr>
              <a:t>Customer 3 – Buys Sugar</a:t>
            </a: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6373094" y="1507381"/>
            <a:ext cx="208280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Products</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6897174"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Milk – Customers 1, 2, 4, 5</a:t>
            </a:r>
          </a:p>
          <a:p>
            <a:r>
              <a:rPr lang="en-US" sz="2400" dirty="0">
                <a:solidFill>
                  <a:schemeClr val="bg1"/>
                </a:solidFill>
                <a:latin typeface="Segoe UI Light" panose="020B0502040204020203" pitchFamily="34" charset="0"/>
                <a:cs typeface="Segoe UI Light" panose="020B0502040204020203" pitchFamily="34" charset="0"/>
              </a:rPr>
              <a:t>Bread – Customers 1, 4, 6, 7</a:t>
            </a:r>
          </a:p>
        </p:txBody>
      </p:sp>
      <p:sp>
        <p:nvSpPr>
          <p:cNvPr id="30" name="Title 1">
            <a:extLst>
              <a:ext uri="{FF2B5EF4-FFF2-40B4-BE49-F238E27FC236}">
                <a16:creationId xmlns:a16="http://schemas.microsoft.com/office/drawing/2014/main" id="{68F625C3-09C6-46B0-9551-6A6E934A58A0}"/>
              </a:ext>
            </a:extLst>
          </p:cNvPr>
          <p:cNvSpPr txBox="1">
            <a:spLocks/>
          </p:cNvSpPr>
          <p:nvPr/>
        </p:nvSpPr>
        <p:spPr>
          <a:xfrm>
            <a:off x="317501" y="4378036"/>
            <a:ext cx="11476934" cy="21918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Question</a:t>
            </a:r>
          </a:p>
          <a:p>
            <a:r>
              <a:rPr lang="en-US" sz="2400" dirty="0">
                <a:solidFill>
                  <a:schemeClr val="bg1"/>
                </a:solidFill>
                <a:latin typeface="Segoe UI Light" panose="020B0502040204020203" pitchFamily="34" charset="0"/>
                <a:cs typeface="Segoe UI Light" panose="020B0502040204020203" pitchFamily="34" charset="0"/>
              </a:rPr>
              <a:t>How many customers have purchased each product?</a:t>
            </a:r>
            <a:endParaRPr lang="en-US" sz="3200" dirty="0">
              <a:solidFill>
                <a:schemeClr val="bg1"/>
              </a:solidFill>
              <a:latin typeface="Segoe UI Light" panose="020B0502040204020203" pitchFamily="34" charset="0"/>
              <a:cs typeface="Segoe UI Light" panose="020B0502040204020203" pitchFamily="34" charset="0"/>
            </a:endParaRPr>
          </a:p>
        </p:txBody>
      </p:sp>
      <p:pic>
        <p:nvPicPr>
          <p:cNvPr id="31" name="Picture 30" descr="A close up of a logo&#10;&#10;Description generated with very high confidence">
            <a:hlinkClick r:id="rId3"/>
            <a:extLst>
              <a:ext uri="{FF2B5EF4-FFF2-40B4-BE49-F238E27FC236}">
                <a16:creationId xmlns:a16="http://schemas.microsoft.com/office/drawing/2014/main" id="{388FFFBA-97B7-43F2-98E8-73454EB19E1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1620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03F.pbix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 name="Picture 2">
            <a:extLst>
              <a:ext uri="{FF2B5EF4-FFF2-40B4-BE49-F238E27FC236}">
                <a16:creationId xmlns:a16="http://schemas.microsoft.com/office/drawing/2014/main" id="{53FF5912-BC27-4AB1-8235-B560B9793C9F}"/>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14941287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F238DD-46D8-4E72-B0A0-60AA24563408}"/>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Picture 4">
            <a:extLst>
              <a:ext uri="{FF2B5EF4-FFF2-40B4-BE49-F238E27FC236}">
                <a16:creationId xmlns:a16="http://schemas.microsoft.com/office/drawing/2014/main" id="{F8138F34-37E8-4AF8-B3B1-7F9AB0345C6F}"/>
              </a:ext>
            </a:extLst>
          </p:cNvPr>
          <p:cNvPicPr>
            <a:picLocks noChangeAspect="1"/>
          </p:cNvPicPr>
          <p:nvPr/>
        </p:nvPicPr>
        <p:blipFill>
          <a:blip r:embed="rId6"/>
          <a:stretch>
            <a:fillRect/>
          </a:stretch>
        </p:blipFill>
        <p:spPr>
          <a:xfrm>
            <a:off x="1900237" y="90487"/>
            <a:ext cx="8391525" cy="6677025"/>
          </a:xfrm>
          <a:prstGeom prst="rect">
            <a:avLst/>
          </a:prstGeom>
        </p:spPr>
      </p:pic>
    </p:spTree>
    <p:extLst>
      <p:ext uri="{BB962C8B-B14F-4D97-AF65-F5344CB8AC3E}">
        <p14:creationId xmlns:p14="http://schemas.microsoft.com/office/powerpoint/2010/main" val="14326340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FEE475CC-B459-4CC9-BC1E-8640E2A1009A}"/>
              </a:ext>
            </a:extLst>
          </p:cNvPr>
          <p:cNvPicPr>
            <a:picLocks noChangeAspect="1"/>
          </p:cNvPicPr>
          <p:nvPr/>
        </p:nvPicPr>
        <p:blipFill>
          <a:blip r:embed="rId5"/>
          <a:stretch>
            <a:fillRect/>
          </a:stretch>
        </p:blipFill>
        <p:spPr>
          <a:xfrm>
            <a:off x="3699" y="0"/>
            <a:ext cx="12184602" cy="6858000"/>
          </a:xfrm>
          <a:prstGeom prst="rect">
            <a:avLst/>
          </a:prstGeom>
        </p:spPr>
      </p:pic>
      <p:sp>
        <p:nvSpPr>
          <p:cNvPr id="5" name="TextBox 4">
            <a:extLst>
              <a:ext uri="{FF2B5EF4-FFF2-40B4-BE49-F238E27FC236}">
                <a16:creationId xmlns:a16="http://schemas.microsoft.com/office/drawing/2014/main" id="{DF550000-7E2F-4BB1-A047-99F77E75ECD0}"/>
              </a:ext>
            </a:extLst>
          </p:cNvPr>
          <p:cNvSpPr txBox="1"/>
          <p:nvPr/>
        </p:nvSpPr>
        <p:spPr>
          <a:xfrm>
            <a:off x="7112000" y="4989753"/>
            <a:ext cx="4206344" cy="646331"/>
          </a:xfrm>
          <a:prstGeom prst="rect">
            <a:avLst/>
          </a:prstGeom>
          <a:noFill/>
        </p:spPr>
        <p:txBody>
          <a:bodyPr wrap="square" rtlCol="0">
            <a:spAutoFit/>
          </a:bodyPr>
          <a:lstStyle/>
          <a:p>
            <a:pPr algn="ctr"/>
            <a:r>
              <a:rPr lang="en-US" dirty="0">
                <a:solidFill>
                  <a:schemeClr val="bg1"/>
                </a:solidFill>
              </a:rPr>
              <a:t>You can see the relationship is </a:t>
            </a:r>
            <a:r>
              <a:rPr lang="en-US" b="1" dirty="0">
                <a:solidFill>
                  <a:schemeClr val="bg1"/>
                </a:solidFill>
              </a:rPr>
              <a:t>not </a:t>
            </a:r>
            <a:r>
              <a:rPr lang="en-US" dirty="0">
                <a:solidFill>
                  <a:schemeClr val="bg1"/>
                </a:solidFill>
              </a:rPr>
              <a:t>correct.</a:t>
            </a:r>
          </a:p>
          <a:p>
            <a:pPr algn="ctr"/>
            <a:r>
              <a:rPr lang="en-US" dirty="0">
                <a:solidFill>
                  <a:schemeClr val="bg1"/>
                </a:solidFill>
              </a:rPr>
              <a:t>Right click it and click </a:t>
            </a:r>
            <a:r>
              <a:rPr lang="en-US" b="1" dirty="0">
                <a:solidFill>
                  <a:schemeClr val="bg1"/>
                </a:solidFill>
              </a:rPr>
              <a:t>delete</a:t>
            </a:r>
            <a:r>
              <a:rPr lang="en-US" dirty="0">
                <a:solidFill>
                  <a:schemeClr val="bg1"/>
                </a:solidFill>
              </a:rPr>
              <a:t>.</a:t>
            </a:r>
          </a:p>
        </p:txBody>
      </p:sp>
    </p:spTree>
    <p:extLst>
      <p:ext uri="{BB962C8B-B14F-4D97-AF65-F5344CB8AC3E}">
        <p14:creationId xmlns:p14="http://schemas.microsoft.com/office/powerpoint/2010/main" val="40011516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5E9376-D0DB-4B25-9EAC-02FD11692E3D}"/>
              </a:ext>
            </a:extLst>
          </p:cNvPr>
          <p:cNvPicPr>
            <a:picLocks noChangeAspect="1"/>
          </p:cNvPicPr>
          <p:nvPr/>
        </p:nvPicPr>
        <p:blipFill>
          <a:blip r:embed="rId3"/>
          <a:stretch>
            <a:fillRect/>
          </a:stretch>
        </p:blipFill>
        <p:spPr>
          <a:xfrm>
            <a:off x="0" y="-18353"/>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3A18CDE9-DECD-4289-A5B8-DE76C84A9FB2}"/>
              </a:ext>
            </a:extLst>
          </p:cNvPr>
          <p:cNvPicPr>
            <a:picLocks noChangeAspect="1"/>
          </p:cNvPicPr>
          <p:nvPr/>
        </p:nvPicPr>
        <p:blipFill>
          <a:blip r:embed="rId6"/>
          <a:stretch>
            <a:fillRect/>
          </a:stretch>
        </p:blipFill>
        <p:spPr>
          <a:xfrm>
            <a:off x="3900487" y="2652712"/>
            <a:ext cx="4391025" cy="1552575"/>
          </a:xfrm>
          <a:prstGeom prst="rect">
            <a:avLst/>
          </a:prstGeom>
        </p:spPr>
      </p:pic>
    </p:spTree>
    <p:extLst>
      <p:ext uri="{BB962C8B-B14F-4D97-AF65-F5344CB8AC3E}">
        <p14:creationId xmlns:p14="http://schemas.microsoft.com/office/powerpoint/2010/main" val="38011817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F4EA8D-D5B8-4525-8EAD-027FD1CA5E11}"/>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875807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6031A5-6371-4B44-9187-2187DEBC1B06}"/>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770687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18D814-780E-4B8F-B75F-C4832E0B6290}"/>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58216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2CC820-0BAB-4580-A26B-A4CF92247760}"/>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92360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FA6D24-5E25-48AC-A033-F8DB43F57A9F}"/>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698237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28AFA2-E784-4CCE-B8D5-94F9C975571C}"/>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58204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aphicFrame>
        <p:nvGraphicFramePr>
          <p:cNvPr id="2" name="Table 1">
            <a:extLst>
              <a:ext uri="{FF2B5EF4-FFF2-40B4-BE49-F238E27FC236}">
                <a16:creationId xmlns:a16="http://schemas.microsoft.com/office/drawing/2014/main" id="{7FD90333-6A60-4F9E-8DD6-9469DB15B3D8}"/>
              </a:ext>
            </a:extLst>
          </p:cNvPr>
          <p:cNvGraphicFramePr>
            <a:graphicFrameLocks noGrp="1"/>
          </p:cNvGraphicFramePr>
          <p:nvPr>
            <p:extLst>
              <p:ext uri="{D42A27DB-BD31-4B8C-83A1-F6EECF244321}">
                <p14:modId xmlns:p14="http://schemas.microsoft.com/office/powerpoint/2010/main" val="3941565813"/>
              </p:ext>
            </p:extLst>
          </p:nvPr>
        </p:nvGraphicFramePr>
        <p:xfrm>
          <a:off x="317500" y="2290233"/>
          <a:ext cx="2654298" cy="2277534"/>
        </p:xfrm>
        <a:graphic>
          <a:graphicData uri="http://schemas.openxmlformats.org/drawingml/2006/table">
            <a:tbl>
              <a:tblPr firstRow="1" bandRow="1">
                <a:tableStyleId>{5C22544A-7EE6-4342-B048-85BDC9FD1C3A}</a:tableStyleId>
              </a:tblPr>
              <a:tblGrid>
                <a:gridCol w="884766">
                  <a:extLst>
                    <a:ext uri="{9D8B030D-6E8A-4147-A177-3AD203B41FA5}">
                      <a16:colId xmlns:a16="http://schemas.microsoft.com/office/drawing/2014/main" val="1231649689"/>
                    </a:ext>
                  </a:extLst>
                </a:gridCol>
                <a:gridCol w="884766">
                  <a:extLst>
                    <a:ext uri="{9D8B030D-6E8A-4147-A177-3AD203B41FA5}">
                      <a16:colId xmlns:a16="http://schemas.microsoft.com/office/drawing/2014/main" val="3339412050"/>
                    </a:ext>
                  </a:extLst>
                </a:gridCol>
                <a:gridCol w="884766">
                  <a:extLst>
                    <a:ext uri="{9D8B030D-6E8A-4147-A177-3AD203B41FA5}">
                      <a16:colId xmlns:a16="http://schemas.microsoft.com/office/drawing/2014/main" val="4045019311"/>
                    </a:ext>
                  </a:extLst>
                </a:gridCol>
              </a:tblGrid>
              <a:tr h="379589">
                <a:tc>
                  <a:txBody>
                    <a:bodyPr/>
                    <a:lstStyle/>
                    <a:p>
                      <a:r>
                        <a:rPr lang="en-US" dirty="0" err="1"/>
                        <a:t>ProdID</a:t>
                      </a:r>
                      <a:endParaRPr lang="en-US" dirty="0"/>
                    </a:p>
                  </a:txBody>
                  <a:tcPr/>
                </a:tc>
                <a:tc>
                  <a:txBody>
                    <a:bodyPr/>
                    <a:lstStyle/>
                    <a:p>
                      <a:r>
                        <a:rPr lang="en-US" dirty="0"/>
                        <a:t>Name</a:t>
                      </a:r>
                    </a:p>
                  </a:txBody>
                  <a:tcPr/>
                </a:tc>
                <a:tc>
                  <a:txBody>
                    <a:bodyPr/>
                    <a:lstStyle/>
                    <a:p>
                      <a:r>
                        <a:rPr lang="en-US" dirty="0"/>
                        <a:t>Price</a:t>
                      </a:r>
                    </a:p>
                  </a:txBody>
                  <a:tcPr/>
                </a:tc>
                <a:extLst>
                  <a:ext uri="{0D108BD9-81ED-4DB2-BD59-A6C34878D82A}">
                    <a16:rowId xmlns:a16="http://schemas.microsoft.com/office/drawing/2014/main" val="677584064"/>
                  </a:ext>
                </a:extLst>
              </a:tr>
              <a:tr h="379589">
                <a:tc>
                  <a:txBody>
                    <a:bodyPr/>
                    <a:lstStyle/>
                    <a:p>
                      <a:r>
                        <a:rPr lang="en-US" dirty="0"/>
                        <a:t>101</a:t>
                      </a:r>
                    </a:p>
                  </a:txBody>
                  <a:tcPr/>
                </a:tc>
                <a:tc>
                  <a:txBody>
                    <a:bodyPr/>
                    <a:lstStyle/>
                    <a:p>
                      <a:r>
                        <a:rPr lang="en-US" dirty="0"/>
                        <a:t>Bike</a:t>
                      </a:r>
                    </a:p>
                  </a:txBody>
                  <a:tcPr/>
                </a:tc>
                <a:tc>
                  <a:txBody>
                    <a:bodyPr/>
                    <a:lstStyle/>
                    <a:p>
                      <a:r>
                        <a:rPr lang="en-US" dirty="0"/>
                        <a:t>250</a:t>
                      </a:r>
                    </a:p>
                  </a:txBody>
                  <a:tcPr/>
                </a:tc>
                <a:extLst>
                  <a:ext uri="{0D108BD9-81ED-4DB2-BD59-A6C34878D82A}">
                    <a16:rowId xmlns:a16="http://schemas.microsoft.com/office/drawing/2014/main" val="3267001521"/>
                  </a:ext>
                </a:extLst>
              </a:tr>
              <a:tr h="379589">
                <a:tc>
                  <a:txBody>
                    <a:bodyPr/>
                    <a:lstStyle/>
                    <a:p>
                      <a:r>
                        <a:rPr lang="en-US" dirty="0"/>
                        <a:t>102</a:t>
                      </a:r>
                    </a:p>
                  </a:txBody>
                  <a:tcPr/>
                </a:tc>
                <a:tc>
                  <a:txBody>
                    <a:bodyPr/>
                    <a:lstStyle/>
                    <a:p>
                      <a:r>
                        <a:rPr lang="en-US" dirty="0"/>
                        <a:t>Socks</a:t>
                      </a:r>
                    </a:p>
                  </a:txBody>
                  <a:tcPr/>
                </a:tc>
                <a:tc>
                  <a:txBody>
                    <a:bodyPr/>
                    <a:lstStyle/>
                    <a:p>
                      <a:r>
                        <a:rPr lang="en-US" dirty="0"/>
                        <a:t>10</a:t>
                      </a:r>
                    </a:p>
                  </a:txBody>
                  <a:tcPr/>
                </a:tc>
                <a:extLst>
                  <a:ext uri="{0D108BD9-81ED-4DB2-BD59-A6C34878D82A}">
                    <a16:rowId xmlns:a16="http://schemas.microsoft.com/office/drawing/2014/main" val="3542473306"/>
                  </a:ext>
                </a:extLst>
              </a:tr>
              <a:tr h="379589">
                <a:tc>
                  <a:txBody>
                    <a:bodyPr/>
                    <a:lstStyle/>
                    <a:p>
                      <a:r>
                        <a:rPr lang="en-US" dirty="0"/>
                        <a:t>103</a:t>
                      </a:r>
                    </a:p>
                  </a:txBody>
                  <a:tcPr/>
                </a:tc>
                <a:tc>
                  <a:txBody>
                    <a:bodyPr/>
                    <a:lstStyle/>
                    <a:p>
                      <a:r>
                        <a:rPr lang="en-US" dirty="0"/>
                        <a:t>Shoes</a:t>
                      </a:r>
                    </a:p>
                  </a:txBody>
                  <a:tcPr/>
                </a:tc>
                <a:tc>
                  <a:txBody>
                    <a:bodyPr/>
                    <a:lstStyle/>
                    <a:p>
                      <a:r>
                        <a:rPr lang="en-US" dirty="0"/>
                        <a:t>120</a:t>
                      </a:r>
                    </a:p>
                  </a:txBody>
                  <a:tcPr/>
                </a:tc>
                <a:extLst>
                  <a:ext uri="{0D108BD9-81ED-4DB2-BD59-A6C34878D82A}">
                    <a16:rowId xmlns:a16="http://schemas.microsoft.com/office/drawing/2014/main" val="3992659116"/>
                  </a:ext>
                </a:extLst>
              </a:tr>
              <a:tr h="379589">
                <a:tc>
                  <a:txBody>
                    <a:bodyPr/>
                    <a:lstStyle/>
                    <a:p>
                      <a:r>
                        <a:rPr lang="en-US" dirty="0"/>
                        <a:t>104</a:t>
                      </a:r>
                    </a:p>
                  </a:txBody>
                  <a:tcPr/>
                </a:tc>
                <a:tc>
                  <a:txBody>
                    <a:bodyPr/>
                    <a:lstStyle/>
                    <a:p>
                      <a:r>
                        <a:rPr lang="en-US" dirty="0"/>
                        <a:t>Helmet</a:t>
                      </a:r>
                    </a:p>
                  </a:txBody>
                  <a:tcPr/>
                </a:tc>
                <a:tc>
                  <a:txBody>
                    <a:bodyPr/>
                    <a:lstStyle/>
                    <a:p>
                      <a:r>
                        <a:rPr lang="en-US" dirty="0"/>
                        <a:t>150</a:t>
                      </a:r>
                    </a:p>
                  </a:txBody>
                  <a:tcPr/>
                </a:tc>
                <a:extLst>
                  <a:ext uri="{0D108BD9-81ED-4DB2-BD59-A6C34878D82A}">
                    <a16:rowId xmlns:a16="http://schemas.microsoft.com/office/drawing/2014/main" val="2660688783"/>
                  </a:ext>
                </a:extLst>
              </a:tr>
              <a:tr h="379589">
                <a:tc>
                  <a:txBody>
                    <a:bodyPr/>
                    <a:lstStyle/>
                    <a:p>
                      <a:r>
                        <a:rPr lang="en-US" dirty="0"/>
                        <a:t>105</a:t>
                      </a:r>
                    </a:p>
                  </a:txBody>
                  <a:tcPr/>
                </a:tc>
                <a:tc>
                  <a:txBody>
                    <a:bodyPr/>
                    <a:lstStyle/>
                    <a:p>
                      <a:r>
                        <a:rPr lang="en-US" dirty="0"/>
                        <a:t>Gloves</a:t>
                      </a:r>
                    </a:p>
                  </a:txBody>
                  <a:tcPr/>
                </a:tc>
                <a:tc>
                  <a:txBody>
                    <a:bodyPr/>
                    <a:lstStyle/>
                    <a:p>
                      <a:r>
                        <a:rPr lang="en-US" dirty="0"/>
                        <a:t>45</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FBCBEB0C-0790-4131-B663-C9DB450F2ED9}"/>
              </a:ext>
            </a:extLst>
          </p:cNvPr>
          <p:cNvGraphicFramePr>
            <a:graphicFrameLocks noGrp="1"/>
          </p:cNvGraphicFramePr>
          <p:nvPr>
            <p:extLst>
              <p:ext uri="{D42A27DB-BD31-4B8C-83A1-F6EECF244321}">
                <p14:modId xmlns:p14="http://schemas.microsoft.com/office/powerpoint/2010/main" val="2561825391"/>
              </p:ext>
            </p:extLst>
          </p:nvPr>
        </p:nvGraphicFramePr>
        <p:xfrm>
          <a:off x="3949386" y="2290232"/>
          <a:ext cx="4292600" cy="3036712"/>
        </p:xfrm>
        <a:graphic>
          <a:graphicData uri="http://schemas.openxmlformats.org/drawingml/2006/table">
            <a:tbl>
              <a:tblPr firstRow="1" bandRow="1">
                <a:tableStyleId>{5C22544A-7EE6-4342-B048-85BDC9FD1C3A}</a:tableStyleId>
              </a:tblPr>
              <a:tblGrid>
                <a:gridCol w="1073150">
                  <a:extLst>
                    <a:ext uri="{9D8B030D-6E8A-4147-A177-3AD203B41FA5}">
                      <a16:colId xmlns:a16="http://schemas.microsoft.com/office/drawing/2014/main" val="1231649689"/>
                    </a:ext>
                  </a:extLst>
                </a:gridCol>
                <a:gridCol w="1073150">
                  <a:extLst>
                    <a:ext uri="{9D8B030D-6E8A-4147-A177-3AD203B41FA5}">
                      <a16:colId xmlns:a16="http://schemas.microsoft.com/office/drawing/2014/main" val="3339412050"/>
                    </a:ext>
                  </a:extLst>
                </a:gridCol>
                <a:gridCol w="1073150">
                  <a:extLst>
                    <a:ext uri="{9D8B030D-6E8A-4147-A177-3AD203B41FA5}">
                      <a16:colId xmlns:a16="http://schemas.microsoft.com/office/drawing/2014/main" val="4045019311"/>
                    </a:ext>
                  </a:extLst>
                </a:gridCol>
                <a:gridCol w="1073150">
                  <a:extLst>
                    <a:ext uri="{9D8B030D-6E8A-4147-A177-3AD203B41FA5}">
                      <a16:colId xmlns:a16="http://schemas.microsoft.com/office/drawing/2014/main" val="4260328791"/>
                    </a:ext>
                  </a:extLst>
                </a:gridCol>
              </a:tblGrid>
              <a:tr h="379589">
                <a:tc>
                  <a:txBody>
                    <a:bodyPr/>
                    <a:lstStyle/>
                    <a:p>
                      <a:r>
                        <a:rPr lang="en-US" dirty="0" err="1"/>
                        <a:t>CustID</a:t>
                      </a:r>
                      <a:endParaRPr lang="en-US" dirty="0"/>
                    </a:p>
                  </a:txBody>
                  <a:tcPr/>
                </a:tc>
                <a:tc>
                  <a:txBody>
                    <a:bodyPr/>
                    <a:lstStyle/>
                    <a:p>
                      <a:r>
                        <a:rPr lang="en-US" dirty="0" err="1"/>
                        <a:t>ProdID</a:t>
                      </a:r>
                      <a:endParaRPr lang="en-US" dirty="0"/>
                    </a:p>
                  </a:txBody>
                  <a:tcPr/>
                </a:tc>
                <a:tc>
                  <a:txBody>
                    <a:bodyPr/>
                    <a:lstStyle/>
                    <a:p>
                      <a:r>
                        <a:rPr lang="en-US" dirty="0"/>
                        <a:t>Amt</a:t>
                      </a:r>
                    </a:p>
                  </a:txBody>
                  <a:tcPr/>
                </a:tc>
                <a:tc>
                  <a:txBody>
                    <a:bodyPr/>
                    <a:lstStyle/>
                    <a:p>
                      <a:r>
                        <a:rPr lang="en-US" dirty="0"/>
                        <a:t>QTY</a:t>
                      </a:r>
                    </a:p>
                  </a:txBody>
                  <a:tcPr/>
                </a:tc>
                <a:extLst>
                  <a:ext uri="{0D108BD9-81ED-4DB2-BD59-A6C34878D82A}">
                    <a16:rowId xmlns:a16="http://schemas.microsoft.com/office/drawing/2014/main" val="677584064"/>
                  </a:ext>
                </a:extLst>
              </a:tr>
              <a:tr h="379589">
                <a:tc>
                  <a:txBody>
                    <a:bodyPr/>
                    <a:lstStyle/>
                    <a:p>
                      <a:r>
                        <a:rPr lang="en-US" dirty="0"/>
                        <a:t>3</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3267001521"/>
                  </a:ext>
                </a:extLst>
              </a:tr>
              <a:tr h="379589">
                <a:tc>
                  <a:txBody>
                    <a:bodyPr/>
                    <a:lstStyle/>
                    <a:p>
                      <a:r>
                        <a:rPr lang="en-US" dirty="0"/>
                        <a:t>3</a:t>
                      </a:r>
                    </a:p>
                  </a:txBody>
                  <a:tcPr/>
                </a:tc>
                <a:tc>
                  <a:txBody>
                    <a:bodyPr/>
                    <a:lstStyle/>
                    <a:p>
                      <a:r>
                        <a:rPr lang="en-US" dirty="0"/>
                        <a:t>102</a:t>
                      </a:r>
                    </a:p>
                  </a:txBody>
                  <a:tcPr/>
                </a:tc>
                <a:tc>
                  <a:txBody>
                    <a:bodyPr/>
                    <a:lstStyle/>
                    <a:p>
                      <a:r>
                        <a:rPr lang="en-US" dirty="0"/>
                        <a:t>20</a:t>
                      </a:r>
                    </a:p>
                  </a:txBody>
                  <a:tcPr/>
                </a:tc>
                <a:tc>
                  <a:txBody>
                    <a:bodyPr/>
                    <a:lstStyle/>
                    <a:p>
                      <a:r>
                        <a:rPr lang="en-US" dirty="0"/>
                        <a:t>2</a:t>
                      </a:r>
                    </a:p>
                  </a:txBody>
                  <a:tcPr/>
                </a:tc>
                <a:extLst>
                  <a:ext uri="{0D108BD9-81ED-4DB2-BD59-A6C34878D82A}">
                    <a16:rowId xmlns:a16="http://schemas.microsoft.com/office/drawing/2014/main" val="3542473306"/>
                  </a:ext>
                </a:extLst>
              </a:tr>
              <a:tr h="379589">
                <a:tc>
                  <a:txBody>
                    <a:bodyPr/>
                    <a:lstStyle/>
                    <a:p>
                      <a:r>
                        <a:rPr lang="en-US" dirty="0"/>
                        <a:t>1</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3992659116"/>
                  </a:ext>
                </a:extLst>
              </a:tr>
              <a:tr h="379589">
                <a:tc>
                  <a:txBody>
                    <a:bodyPr/>
                    <a:lstStyle/>
                    <a:p>
                      <a:r>
                        <a:rPr lang="en-US" dirty="0"/>
                        <a:t>2</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2660688783"/>
                  </a:ext>
                </a:extLst>
              </a:tr>
              <a:tr h="379589">
                <a:tc>
                  <a:txBody>
                    <a:bodyPr/>
                    <a:lstStyle/>
                    <a:p>
                      <a:r>
                        <a:rPr lang="en-US" dirty="0"/>
                        <a:t>2</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1324232117"/>
                  </a:ext>
                </a:extLst>
              </a:tr>
              <a:tr h="379589">
                <a:tc>
                  <a:txBody>
                    <a:bodyPr/>
                    <a:lstStyle/>
                    <a:p>
                      <a:r>
                        <a:rPr lang="en-US" dirty="0"/>
                        <a:t>3</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827540407"/>
                  </a:ext>
                </a:extLst>
              </a:tr>
              <a:tr h="379589">
                <a:tc>
                  <a:txBody>
                    <a:bodyPr/>
                    <a:lstStyle/>
                    <a:p>
                      <a:r>
                        <a:rPr lang="en-US" dirty="0"/>
                        <a:t>4</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2415317884"/>
                  </a:ext>
                </a:extLst>
              </a:tr>
            </a:tbl>
          </a:graphicData>
        </a:graphic>
      </p:graphicFrame>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Cross Filtering</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888998" y="1798326"/>
            <a:ext cx="151130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Products</a:t>
            </a:r>
            <a:endParaRPr lang="en-US" sz="28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5578368" y="1798325"/>
            <a:ext cx="1034638"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Sales</a:t>
            </a:r>
            <a:endParaRPr lang="en-US" sz="2800" i="1" dirty="0">
              <a:solidFill>
                <a:schemeClr val="bg1"/>
              </a:solidFill>
              <a:latin typeface="Segoe UI Light" panose="020B0502040204020203" pitchFamily="34" charset="0"/>
              <a:cs typeface="Segoe UI Light" panose="020B0502040204020203" pitchFamily="34" charset="0"/>
            </a:endParaRPr>
          </a:p>
        </p:txBody>
      </p:sp>
      <p:graphicFrame>
        <p:nvGraphicFramePr>
          <p:cNvPr id="16" name="Table 15">
            <a:extLst>
              <a:ext uri="{FF2B5EF4-FFF2-40B4-BE49-F238E27FC236}">
                <a16:creationId xmlns:a16="http://schemas.microsoft.com/office/drawing/2014/main" id="{E8966DEB-66DF-4AFD-B388-0F6F15A69612}"/>
              </a:ext>
            </a:extLst>
          </p:cNvPr>
          <p:cNvGraphicFramePr>
            <a:graphicFrameLocks noGrp="1"/>
          </p:cNvGraphicFramePr>
          <p:nvPr>
            <p:extLst>
              <p:ext uri="{D42A27DB-BD31-4B8C-83A1-F6EECF244321}">
                <p14:modId xmlns:p14="http://schemas.microsoft.com/office/powerpoint/2010/main" val="366089078"/>
              </p:ext>
            </p:extLst>
          </p:nvPr>
        </p:nvGraphicFramePr>
        <p:xfrm>
          <a:off x="9311245" y="2290231"/>
          <a:ext cx="2212548" cy="2277534"/>
        </p:xfrm>
        <a:graphic>
          <a:graphicData uri="http://schemas.openxmlformats.org/drawingml/2006/table">
            <a:tbl>
              <a:tblPr firstRow="1" bandRow="1">
                <a:tableStyleId>{5C22544A-7EE6-4342-B048-85BDC9FD1C3A}</a:tableStyleId>
              </a:tblPr>
              <a:tblGrid>
                <a:gridCol w="1106274">
                  <a:extLst>
                    <a:ext uri="{9D8B030D-6E8A-4147-A177-3AD203B41FA5}">
                      <a16:colId xmlns:a16="http://schemas.microsoft.com/office/drawing/2014/main" val="1231649689"/>
                    </a:ext>
                  </a:extLst>
                </a:gridCol>
                <a:gridCol w="1106274">
                  <a:extLst>
                    <a:ext uri="{9D8B030D-6E8A-4147-A177-3AD203B41FA5}">
                      <a16:colId xmlns:a16="http://schemas.microsoft.com/office/drawing/2014/main" val="3339412050"/>
                    </a:ext>
                  </a:extLst>
                </a:gridCol>
              </a:tblGrid>
              <a:tr h="379589">
                <a:tc>
                  <a:txBody>
                    <a:bodyPr/>
                    <a:lstStyle/>
                    <a:p>
                      <a:r>
                        <a:rPr lang="en-US" dirty="0" err="1"/>
                        <a:t>CustID</a:t>
                      </a:r>
                      <a:endParaRPr lang="en-US" dirty="0"/>
                    </a:p>
                  </a:txBody>
                  <a:tcPr/>
                </a:tc>
                <a:tc>
                  <a:txBody>
                    <a:bodyPr/>
                    <a:lstStyle/>
                    <a:p>
                      <a:r>
                        <a:rPr lang="en-US" dirty="0"/>
                        <a:t>Name</a:t>
                      </a:r>
                    </a:p>
                  </a:txBody>
                  <a:tcPr/>
                </a:tc>
                <a:extLst>
                  <a:ext uri="{0D108BD9-81ED-4DB2-BD59-A6C34878D82A}">
                    <a16:rowId xmlns:a16="http://schemas.microsoft.com/office/drawing/2014/main" val="677584064"/>
                  </a:ext>
                </a:extLst>
              </a:tr>
              <a:tr h="379589">
                <a:tc>
                  <a:txBody>
                    <a:bodyPr/>
                    <a:lstStyle/>
                    <a:p>
                      <a:r>
                        <a:rPr lang="en-US" dirty="0"/>
                        <a:t>1</a:t>
                      </a:r>
                    </a:p>
                  </a:txBody>
                  <a:tcPr/>
                </a:tc>
                <a:tc>
                  <a:txBody>
                    <a:bodyPr/>
                    <a:lstStyle/>
                    <a:p>
                      <a:r>
                        <a:rPr lang="en-US" dirty="0"/>
                        <a:t>Christina</a:t>
                      </a:r>
                    </a:p>
                  </a:txBody>
                  <a:tcPr/>
                </a:tc>
                <a:extLst>
                  <a:ext uri="{0D108BD9-81ED-4DB2-BD59-A6C34878D82A}">
                    <a16:rowId xmlns:a16="http://schemas.microsoft.com/office/drawing/2014/main" val="3267001521"/>
                  </a:ext>
                </a:extLst>
              </a:tr>
              <a:tr h="379589">
                <a:tc>
                  <a:txBody>
                    <a:bodyPr/>
                    <a:lstStyle/>
                    <a:p>
                      <a:r>
                        <a:rPr lang="en-US" dirty="0"/>
                        <a:t>2</a:t>
                      </a:r>
                    </a:p>
                  </a:txBody>
                  <a:tcPr/>
                </a:tc>
                <a:tc>
                  <a:txBody>
                    <a:bodyPr/>
                    <a:lstStyle/>
                    <a:p>
                      <a:r>
                        <a:rPr lang="en-US" dirty="0"/>
                        <a:t>Ocean</a:t>
                      </a:r>
                    </a:p>
                  </a:txBody>
                  <a:tcPr/>
                </a:tc>
                <a:extLst>
                  <a:ext uri="{0D108BD9-81ED-4DB2-BD59-A6C34878D82A}">
                    <a16:rowId xmlns:a16="http://schemas.microsoft.com/office/drawing/2014/main" val="3542473306"/>
                  </a:ext>
                </a:extLst>
              </a:tr>
              <a:tr h="379589">
                <a:tc>
                  <a:txBody>
                    <a:bodyPr/>
                    <a:lstStyle/>
                    <a:p>
                      <a:r>
                        <a:rPr lang="en-US" dirty="0"/>
                        <a:t>3</a:t>
                      </a:r>
                    </a:p>
                  </a:txBody>
                  <a:tcPr/>
                </a:tc>
                <a:tc>
                  <a:txBody>
                    <a:bodyPr/>
                    <a:lstStyle/>
                    <a:p>
                      <a:r>
                        <a:rPr lang="en-US" dirty="0"/>
                        <a:t>Skylar</a:t>
                      </a:r>
                    </a:p>
                  </a:txBody>
                  <a:tcPr/>
                </a:tc>
                <a:extLst>
                  <a:ext uri="{0D108BD9-81ED-4DB2-BD59-A6C34878D82A}">
                    <a16:rowId xmlns:a16="http://schemas.microsoft.com/office/drawing/2014/main" val="3992659116"/>
                  </a:ext>
                </a:extLst>
              </a:tr>
              <a:tr h="379589">
                <a:tc>
                  <a:txBody>
                    <a:bodyPr/>
                    <a:lstStyle/>
                    <a:p>
                      <a:r>
                        <a:rPr lang="en-US" dirty="0"/>
                        <a:t>4</a:t>
                      </a:r>
                    </a:p>
                  </a:txBody>
                  <a:tcPr/>
                </a:tc>
                <a:tc>
                  <a:txBody>
                    <a:bodyPr/>
                    <a:lstStyle/>
                    <a:p>
                      <a:r>
                        <a:rPr lang="en-US" dirty="0"/>
                        <a:t>Brent</a:t>
                      </a:r>
                    </a:p>
                  </a:txBody>
                  <a:tcPr/>
                </a:tc>
                <a:extLst>
                  <a:ext uri="{0D108BD9-81ED-4DB2-BD59-A6C34878D82A}">
                    <a16:rowId xmlns:a16="http://schemas.microsoft.com/office/drawing/2014/main" val="2660688783"/>
                  </a:ext>
                </a:extLst>
              </a:tr>
              <a:tr h="379589">
                <a:tc>
                  <a:txBody>
                    <a:bodyPr/>
                    <a:lstStyle/>
                    <a:p>
                      <a:r>
                        <a:rPr lang="en-US" dirty="0"/>
                        <a:t>5</a:t>
                      </a:r>
                    </a:p>
                  </a:txBody>
                  <a:tcPr/>
                </a:tc>
                <a:tc>
                  <a:txBody>
                    <a:bodyPr/>
                    <a:lstStyle/>
                    <a:p>
                      <a:r>
                        <a:rPr lang="en-US" dirty="0"/>
                        <a:t>Regis</a:t>
                      </a:r>
                    </a:p>
                  </a:txBody>
                  <a:tcPr/>
                </a:tc>
                <a:extLst>
                  <a:ext uri="{0D108BD9-81ED-4DB2-BD59-A6C34878D82A}">
                    <a16:rowId xmlns:a16="http://schemas.microsoft.com/office/drawing/2014/main" val="1324232117"/>
                  </a:ext>
                </a:extLst>
              </a:tr>
            </a:tbl>
          </a:graphicData>
        </a:graphic>
      </p:graphicFrame>
      <p:sp>
        <p:nvSpPr>
          <p:cNvPr id="17" name="Title 1">
            <a:extLst>
              <a:ext uri="{FF2B5EF4-FFF2-40B4-BE49-F238E27FC236}">
                <a16:creationId xmlns:a16="http://schemas.microsoft.com/office/drawing/2014/main" id="{BF97A502-E213-4E6D-86EC-3890C2C5C1C6}"/>
              </a:ext>
            </a:extLst>
          </p:cNvPr>
          <p:cNvSpPr txBox="1">
            <a:spLocks/>
          </p:cNvSpPr>
          <p:nvPr/>
        </p:nvSpPr>
        <p:spPr>
          <a:xfrm>
            <a:off x="9532037" y="1798324"/>
            <a:ext cx="1770965"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Customers</a:t>
            </a:r>
            <a:endParaRPr lang="en-US" sz="2800" i="1" dirty="0">
              <a:solidFill>
                <a:schemeClr val="bg1"/>
              </a:solidFill>
              <a:latin typeface="Segoe UI Light" panose="020B0502040204020203" pitchFamily="34" charset="0"/>
              <a:cs typeface="Segoe UI Light" panose="020B0502040204020203" pitchFamily="34" charset="0"/>
            </a:endParaRPr>
          </a:p>
        </p:txBody>
      </p:sp>
      <p:cxnSp>
        <p:nvCxnSpPr>
          <p:cNvPr id="4" name="Straight Arrow Connector 3">
            <a:extLst>
              <a:ext uri="{FF2B5EF4-FFF2-40B4-BE49-F238E27FC236}">
                <a16:creationId xmlns:a16="http://schemas.microsoft.com/office/drawing/2014/main" id="{B630B95A-AD22-4EC3-8670-19FB8CD33DD2}"/>
              </a:ext>
            </a:extLst>
          </p:cNvPr>
          <p:cNvCxnSpPr>
            <a:cxnSpLocks/>
            <a:stCxn id="2" idx="3"/>
          </p:cNvCxnSpPr>
          <p:nvPr/>
        </p:nvCxnSpPr>
        <p:spPr>
          <a:xfrm>
            <a:off x="2971798" y="3429000"/>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6069EC-A956-4078-9A2A-42F93FBD3AE7}"/>
              </a:ext>
            </a:extLst>
          </p:cNvPr>
          <p:cNvCxnSpPr>
            <a:cxnSpLocks/>
            <a:stCxn id="16" idx="1"/>
          </p:cNvCxnSpPr>
          <p:nvPr/>
        </p:nvCxnSpPr>
        <p:spPr>
          <a:xfrm flipH="1">
            <a:off x="8374746" y="3428998"/>
            <a:ext cx="936499" cy="2"/>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266E779-9364-4F6D-9878-056397ECA861}"/>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Filtering</a:t>
            </a:r>
          </a:p>
          <a:p>
            <a:r>
              <a:rPr lang="en-US" sz="2400" dirty="0">
                <a:solidFill>
                  <a:schemeClr val="bg1"/>
                </a:solidFill>
                <a:latin typeface="Segoe UI Light" panose="020B0502040204020203" pitchFamily="34" charset="0"/>
                <a:cs typeface="Segoe UI Light" panose="020B0502040204020203" pitchFamily="34" charset="0"/>
              </a:rPr>
              <a:t>Automatically occurs from the single side of the relationship.</a:t>
            </a:r>
            <a:endParaRPr lang="en-US" sz="3200" dirty="0">
              <a:solidFill>
                <a:schemeClr val="bg1"/>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B0AB6E98-F01F-4D11-93E6-BC58FC64C00E}"/>
              </a:ext>
            </a:extLst>
          </p:cNvPr>
          <p:cNvSpPr/>
          <p:nvPr/>
        </p:nvSpPr>
        <p:spPr>
          <a:xfrm>
            <a:off x="317500" y="2650435"/>
            <a:ext cx="265429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29254C-D75D-411B-9E4F-D6B8DC29D9B7}"/>
              </a:ext>
            </a:extLst>
          </p:cNvPr>
          <p:cNvSpPr/>
          <p:nvPr/>
        </p:nvSpPr>
        <p:spPr>
          <a:xfrm>
            <a:off x="3958708" y="4942636"/>
            <a:ext cx="428327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1F0BD-515D-4D16-AB2E-6BB8B6F4C5DA}"/>
              </a:ext>
            </a:extLst>
          </p:cNvPr>
          <p:cNvSpPr/>
          <p:nvPr/>
        </p:nvSpPr>
        <p:spPr>
          <a:xfrm>
            <a:off x="3949385" y="2653097"/>
            <a:ext cx="4283277"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7FA8F56-A897-46D8-BEA1-0ED86DD1F654}"/>
              </a:ext>
            </a:extLst>
          </p:cNvPr>
          <p:cNvSpPr/>
          <p:nvPr/>
        </p:nvSpPr>
        <p:spPr>
          <a:xfrm>
            <a:off x="5004345" y="4943747"/>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C91BA9A-2540-4925-93F7-DD86DB3FA24C}"/>
              </a:ext>
            </a:extLst>
          </p:cNvPr>
          <p:cNvSpPr/>
          <p:nvPr/>
        </p:nvSpPr>
        <p:spPr>
          <a:xfrm>
            <a:off x="5004345" y="2650435"/>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D5F3D814-C768-440A-A76F-C76705B2FF8E}"/>
              </a:ext>
            </a:extLst>
          </p:cNvPr>
          <p:cNvCxnSpPr>
            <a:cxnSpLocks/>
          </p:cNvCxnSpPr>
          <p:nvPr/>
        </p:nvCxnSpPr>
        <p:spPr>
          <a:xfrm>
            <a:off x="8374746" y="3706091"/>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FBDDA13-FEEE-4701-A476-81E7BD1D9577}"/>
              </a:ext>
            </a:extLst>
          </p:cNvPr>
          <p:cNvSpPr/>
          <p:nvPr/>
        </p:nvSpPr>
        <p:spPr>
          <a:xfrm>
            <a:off x="9337375" y="3426333"/>
            <a:ext cx="216028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B4336B-B041-41A8-93E9-8DD881445800}"/>
              </a:ext>
            </a:extLst>
          </p:cNvPr>
          <p:cNvSpPr/>
          <p:nvPr/>
        </p:nvSpPr>
        <p:spPr>
          <a:xfrm>
            <a:off x="9337375" y="3815363"/>
            <a:ext cx="216028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close up of a logo&#10;&#10;Description generated with very high confidence">
            <a:hlinkClick r:id="rId3"/>
            <a:extLst>
              <a:ext uri="{FF2B5EF4-FFF2-40B4-BE49-F238E27FC236}">
                <a16:creationId xmlns:a16="http://schemas.microsoft.com/office/drawing/2014/main" id="{B326D217-F33B-4A30-8749-2D74F915FA7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8357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32" grpId="0" animBg="1"/>
      <p:bldP spid="33" grpId="0" animBg="1"/>
      <p:bldP spid="23" grpId="0" animBg="1"/>
      <p:bldP spid="2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4EE36A-09E5-49A4-83DA-4270981A4444}"/>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391544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FC2CB-5416-47E6-A431-4486935DABAF}"/>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B167B166-C5B8-45EA-9533-D2DF870F0032}"/>
              </a:ext>
            </a:extLst>
          </p:cNvPr>
          <p:cNvSpPr/>
          <p:nvPr/>
        </p:nvSpPr>
        <p:spPr>
          <a:xfrm>
            <a:off x="485775" y="2962275"/>
            <a:ext cx="6534150" cy="295276"/>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9C50D44-B280-4A4B-8E5C-D240984527A5}"/>
              </a:ext>
            </a:extLst>
          </p:cNvPr>
          <p:cNvSpPr/>
          <p:nvPr/>
        </p:nvSpPr>
        <p:spPr>
          <a:xfrm>
            <a:off x="1371600" y="2603500"/>
            <a:ext cx="1119188" cy="1625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F88603CF-49AB-486E-A030-42D88906BA9A}"/>
              </a:ext>
            </a:extLst>
          </p:cNvPr>
          <p:cNvCxnSpPr/>
          <p:nvPr/>
        </p:nvCxnSpPr>
        <p:spPr>
          <a:xfrm>
            <a:off x="6410325" y="2200275"/>
            <a:ext cx="0" cy="762000"/>
          </a:xfrm>
          <a:prstGeom prst="straightConnector1">
            <a:avLst/>
          </a:prstGeom>
          <a:ln w="57150">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768E9F4-AC2B-432F-BE45-454C755B4F2B}"/>
              </a:ext>
            </a:extLst>
          </p:cNvPr>
          <p:cNvSpPr/>
          <p:nvPr/>
        </p:nvSpPr>
        <p:spPr>
          <a:xfrm>
            <a:off x="2590800" y="2962275"/>
            <a:ext cx="1016000" cy="295276"/>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Curved Down 20">
            <a:extLst>
              <a:ext uri="{FF2B5EF4-FFF2-40B4-BE49-F238E27FC236}">
                <a16:creationId xmlns:a16="http://schemas.microsoft.com/office/drawing/2014/main" id="{F2CC298E-469E-48C9-AA7C-DA6304502B1F}"/>
              </a:ext>
            </a:extLst>
          </p:cNvPr>
          <p:cNvSpPr/>
          <p:nvPr/>
        </p:nvSpPr>
        <p:spPr>
          <a:xfrm flipH="1">
            <a:off x="693420" y="2339340"/>
            <a:ext cx="2446020" cy="701040"/>
          </a:xfrm>
          <a:prstGeom prst="curved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2737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12" grpId="0" animBg="1"/>
      <p:bldP spid="21"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36F30C-9192-4A3A-A934-868A281450D3}"/>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282595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972F1-1061-4A32-8B79-B4CA25B1A2D4}"/>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380088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3AC813-067B-477E-B8DC-375C6F961F0F}"/>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066091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F2E3A2-0F01-4908-A8E4-427986D3E21E}"/>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4A3F285B-EE6C-4B29-8660-169B049597EC}"/>
              </a:ext>
            </a:extLst>
          </p:cNvPr>
          <p:cNvSpPr/>
          <p:nvPr/>
        </p:nvSpPr>
        <p:spPr>
          <a:xfrm>
            <a:off x="1290452" y="4728888"/>
            <a:ext cx="6096000" cy="1200329"/>
          </a:xfrm>
          <a:prstGeom prst="rect">
            <a:avLst/>
          </a:prstGeom>
        </p:spPr>
        <p:txBody>
          <a:bodyPr wrap="square">
            <a:spAutoFit/>
          </a:bodyPr>
          <a:lstStyle/>
          <a:p>
            <a:pPr lvl="0">
              <a:defRPr/>
            </a:pPr>
            <a:r>
              <a:rPr lang="en-US" dirty="0">
                <a:solidFill>
                  <a:srgbClr val="00B050"/>
                </a:solidFill>
              </a:rPr>
              <a:t>You can break this down to much more detail level. Monthly, Weekly or Daily. To see how much is our Billing / Received, or Shipping to see how long its taking for things to ship out that have been Ordered.</a:t>
            </a:r>
          </a:p>
        </p:txBody>
      </p:sp>
    </p:spTree>
    <p:extLst>
      <p:ext uri="{BB962C8B-B14F-4D97-AF65-F5344CB8AC3E}">
        <p14:creationId xmlns:p14="http://schemas.microsoft.com/office/powerpoint/2010/main" val="36602486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7659584" y="1507382"/>
            <a:ext cx="4134850" cy="199993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6</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6" y="1507381"/>
            <a:ext cx="520477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Role Playing Table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015408"/>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Active/Inactive Relationship</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3554421"/>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One active relationship per table.</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Inactive relationships don’t mean nothing unless you write DAX CALCULATE measure and the USERELATIONSHIP function. Otherwise, they lie dormant.</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Title 1">
            <a:extLst>
              <a:ext uri="{FF2B5EF4-FFF2-40B4-BE49-F238E27FC236}">
                <a16:creationId xmlns:a16="http://schemas.microsoft.com/office/drawing/2014/main" id="{FCD5AAA1-3756-4B0B-A580-3E5071CC4093}"/>
              </a:ext>
            </a:extLst>
          </p:cNvPr>
          <p:cNvSpPr txBox="1">
            <a:spLocks/>
          </p:cNvSpPr>
          <p:nvPr/>
        </p:nvSpPr>
        <p:spPr>
          <a:xfrm>
            <a:off x="798944" y="1999289"/>
            <a:ext cx="6148121"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Not really built in support in Power BI, Tabular or Power Pivot.</a:t>
            </a:r>
          </a:p>
        </p:txBody>
      </p:sp>
      <p:sp>
        <p:nvSpPr>
          <p:cNvPr id="11" name="Title 1">
            <a:extLst>
              <a:ext uri="{FF2B5EF4-FFF2-40B4-BE49-F238E27FC236}">
                <a16:creationId xmlns:a16="http://schemas.microsoft.com/office/drawing/2014/main" id="{C6E06D66-3073-4086-B90A-5FAD40E64889}"/>
              </a:ext>
            </a:extLst>
          </p:cNvPr>
          <p:cNvSpPr txBox="1">
            <a:spLocks/>
          </p:cNvSpPr>
          <p:nvPr/>
        </p:nvSpPr>
        <p:spPr>
          <a:xfrm>
            <a:off x="268927" y="4816495"/>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DAX vs Multiple Date Tables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2" name="Title 1">
            <a:extLst>
              <a:ext uri="{FF2B5EF4-FFF2-40B4-BE49-F238E27FC236}">
                <a16:creationId xmlns:a16="http://schemas.microsoft.com/office/drawing/2014/main" id="{FA119D26-7EDB-47EB-AE3C-E6B072989E72}"/>
              </a:ext>
            </a:extLst>
          </p:cNvPr>
          <p:cNvSpPr txBox="1">
            <a:spLocks/>
          </p:cNvSpPr>
          <p:nvPr/>
        </p:nvSpPr>
        <p:spPr>
          <a:xfrm>
            <a:off x="793007" y="5355508"/>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Two options DAX and Multiple Tables.</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DAX is our attempt at multiple measures.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We also looked at the Ma</a:t>
            </a:r>
            <a:r>
              <a:rPr lang="en-US" sz="2400" dirty="0" err="1">
                <a:solidFill>
                  <a:prstClr val="white"/>
                </a:solidFill>
                <a:latin typeface="Segoe UI Light" panose="020B0502040204020203" pitchFamily="34" charset="0"/>
                <a:cs typeface="Segoe UI Light" panose="020B0502040204020203" pitchFamily="34" charset="0"/>
              </a:rPr>
              <a:t>trix</a:t>
            </a:r>
            <a:r>
              <a:rPr lang="en-US" sz="2400" dirty="0">
                <a:solidFill>
                  <a:prstClr val="white"/>
                </a:solidFill>
                <a:latin typeface="Segoe UI Light" panose="020B0502040204020203" pitchFamily="34" charset="0"/>
                <a:cs typeface="Segoe UI Light" panose="020B0502040204020203" pitchFamily="34" charset="0"/>
              </a:rPr>
              <a:t> visual for analytical insight.</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270163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Mismatching Granularity</a:t>
            </a:r>
          </a:p>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For</a:t>
            </a:r>
            <a:r>
              <a:rPr lang="en-US" sz="4400" dirty="0">
                <a:solidFill>
                  <a:srgbClr val="FFFFFF"/>
                </a:solidFill>
                <a:latin typeface="Segoe UI Light" panose="020B0502040204020203" pitchFamily="34" charset="0"/>
                <a:cs typeface="Segoe UI Light" panose="020B0502040204020203" pitchFamily="34" charset="0"/>
              </a:rPr>
              <a:t>ecast and Budget Data</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AE54CBB7-4548-4320-98A4-F31A159ED7F6}"/>
              </a:ext>
            </a:extLst>
          </p:cNvPr>
          <p:cNvSpPr/>
          <p:nvPr/>
        </p:nvSpPr>
        <p:spPr>
          <a:xfrm>
            <a:off x="637311" y="5253335"/>
            <a:ext cx="11000534"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This is a very difficult topic. Data stored in two different levels. Transactions at the Day level. Forecast at the Year level. These are different levels of granularity. So how do we build a visual to build </a:t>
            </a:r>
            <a:r>
              <a:rPr lang="en-US" dirty="0">
                <a:solidFill>
                  <a:prstClr val="white"/>
                </a:solidFill>
                <a:latin typeface="Calibri" panose="020F0502020204030204"/>
              </a:rPr>
              <a:t>a report over this data in Power BI. We’ll have to use DAX and relationships in our data model. This is also a scenario of Budget (monthly) vs Actual (immediate) vs Forecasted 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7380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Forecast Data</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4" name="Title 1">
            <a:extLst>
              <a:ext uri="{FF2B5EF4-FFF2-40B4-BE49-F238E27FC236}">
                <a16:creationId xmlns:a16="http://schemas.microsoft.com/office/drawing/2014/main" id="{E205EE91-719C-4502-9F65-BB6E2684AC2A}"/>
              </a:ext>
            </a:extLst>
          </p:cNvPr>
          <p:cNvSpPr txBox="1">
            <a:spLocks/>
          </p:cNvSpPr>
          <p:nvPr/>
        </p:nvSpPr>
        <p:spPr>
          <a:xfrm>
            <a:off x="268927" y="1385455"/>
            <a:ext cx="5928674" cy="108461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Forecast data create at month / year level.</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Sales data stored at day level.</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There’s a discrepancy here.</a:t>
            </a:r>
          </a:p>
        </p:txBody>
      </p:sp>
      <p:sp>
        <p:nvSpPr>
          <p:cNvPr id="15" name="Title 1">
            <a:extLst>
              <a:ext uri="{FF2B5EF4-FFF2-40B4-BE49-F238E27FC236}">
                <a16:creationId xmlns:a16="http://schemas.microsoft.com/office/drawing/2014/main" id="{4D40001F-275D-437F-BC89-F99F554CBB38}"/>
              </a:ext>
            </a:extLst>
          </p:cNvPr>
          <p:cNvSpPr txBox="1">
            <a:spLocks/>
          </p:cNvSpPr>
          <p:nvPr/>
        </p:nvSpPr>
        <p:spPr>
          <a:xfrm>
            <a:off x="268926" y="3429000"/>
            <a:ext cx="10383239" cy="122519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Problems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How do we relate our forecast data to our date table?</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How do we relate our forecast data to every level (Day, Month, Quarter, Year)?</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31120556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aphicFrame>
        <p:nvGraphicFramePr>
          <p:cNvPr id="4" name="Table 3">
            <a:extLst>
              <a:ext uri="{FF2B5EF4-FFF2-40B4-BE49-F238E27FC236}">
                <a16:creationId xmlns:a16="http://schemas.microsoft.com/office/drawing/2014/main" id="{3CEBA5EA-E55C-46A7-A487-B0A2031E3770}"/>
              </a:ext>
            </a:extLst>
          </p:cNvPr>
          <p:cNvGraphicFramePr>
            <a:graphicFrameLocks noGrp="1"/>
          </p:cNvGraphicFramePr>
          <p:nvPr>
            <p:extLst>
              <p:ext uri="{D42A27DB-BD31-4B8C-83A1-F6EECF244321}">
                <p14:modId xmlns:p14="http://schemas.microsoft.com/office/powerpoint/2010/main" val="3596839843"/>
              </p:ext>
            </p:extLst>
          </p:nvPr>
        </p:nvGraphicFramePr>
        <p:xfrm>
          <a:off x="1126179" y="2290233"/>
          <a:ext cx="3435102" cy="2277534"/>
        </p:xfrm>
        <a:graphic>
          <a:graphicData uri="http://schemas.openxmlformats.org/drawingml/2006/table">
            <a:tbl>
              <a:tblPr firstRow="1" bandRow="1">
                <a:tableStyleId>{5C22544A-7EE6-4342-B048-85BDC9FD1C3A}</a:tableStyleId>
              </a:tblPr>
              <a:tblGrid>
                <a:gridCol w="1380672">
                  <a:extLst>
                    <a:ext uri="{9D8B030D-6E8A-4147-A177-3AD203B41FA5}">
                      <a16:colId xmlns:a16="http://schemas.microsoft.com/office/drawing/2014/main" val="1231649689"/>
                    </a:ext>
                  </a:extLst>
                </a:gridCol>
                <a:gridCol w="909396">
                  <a:extLst>
                    <a:ext uri="{9D8B030D-6E8A-4147-A177-3AD203B41FA5}">
                      <a16:colId xmlns:a16="http://schemas.microsoft.com/office/drawing/2014/main" val="3339412050"/>
                    </a:ext>
                  </a:extLst>
                </a:gridCol>
                <a:gridCol w="1145034">
                  <a:extLst>
                    <a:ext uri="{9D8B030D-6E8A-4147-A177-3AD203B41FA5}">
                      <a16:colId xmlns:a16="http://schemas.microsoft.com/office/drawing/2014/main" val="4045019311"/>
                    </a:ext>
                  </a:extLst>
                </a:gridCol>
              </a:tblGrid>
              <a:tr h="379589">
                <a:tc>
                  <a:txBody>
                    <a:bodyPr/>
                    <a:lstStyle/>
                    <a:p>
                      <a:r>
                        <a:rPr lang="en-US" dirty="0"/>
                        <a:t>Region</a:t>
                      </a:r>
                    </a:p>
                  </a:txBody>
                  <a:tcPr/>
                </a:tc>
                <a:tc>
                  <a:txBody>
                    <a:bodyPr/>
                    <a:lstStyle/>
                    <a:p>
                      <a:r>
                        <a:rPr lang="en-US" dirty="0"/>
                        <a:t>Year</a:t>
                      </a:r>
                    </a:p>
                  </a:txBody>
                  <a:tcPr/>
                </a:tc>
                <a:tc>
                  <a:txBody>
                    <a:bodyPr/>
                    <a:lstStyle/>
                    <a:p>
                      <a:r>
                        <a:rPr lang="en-US" dirty="0"/>
                        <a:t>Forecast</a:t>
                      </a:r>
                    </a:p>
                  </a:txBody>
                  <a:tcPr/>
                </a:tc>
                <a:extLst>
                  <a:ext uri="{0D108BD9-81ED-4DB2-BD59-A6C34878D82A}">
                    <a16:rowId xmlns:a16="http://schemas.microsoft.com/office/drawing/2014/main" val="677584064"/>
                  </a:ext>
                </a:extLst>
              </a:tr>
              <a:tr h="379589">
                <a:tc>
                  <a:txBody>
                    <a:bodyPr/>
                    <a:lstStyle/>
                    <a:p>
                      <a:r>
                        <a:rPr lang="en-US" dirty="0"/>
                        <a:t>Northwest</a:t>
                      </a:r>
                    </a:p>
                  </a:txBody>
                  <a:tcPr/>
                </a:tc>
                <a:tc>
                  <a:txBody>
                    <a:bodyPr/>
                    <a:lstStyle/>
                    <a:p>
                      <a:r>
                        <a:rPr lang="en-US" dirty="0"/>
                        <a:t>2005</a:t>
                      </a:r>
                    </a:p>
                  </a:txBody>
                  <a:tcPr/>
                </a:tc>
                <a:tc>
                  <a:txBody>
                    <a:bodyPr/>
                    <a:lstStyle/>
                    <a:p>
                      <a:r>
                        <a:rPr lang="en-US" dirty="0"/>
                        <a:t>455000</a:t>
                      </a:r>
                    </a:p>
                  </a:txBody>
                  <a:tcPr/>
                </a:tc>
                <a:extLst>
                  <a:ext uri="{0D108BD9-81ED-4DB2-BD59-A6C34878D82A}">
                    <a16:rowId xmlns:a16="http://schemas.microsoft.com/office/drawing/2014/main" val="3267001521"/>
                  </a:ext>
                </a:extLst>
              </a:tr>
              <a:tr h="379589">
                <a:tc>
                  <a:txBody>
                    <a:bodyPr/>
                    <a:lstStyle/>
                    <a:p>
                      <a:r>
                        <a:rPr lang="en-US" dirty="0"/>
                        <a:t>Northeast</a:t>
                      </a:r>
                    </a:p>
                  </a:txBody>
                  <a:tcPr/>
                </a:tc>
                <a:tc>
                  <a:txBody>
                    <a:bodyPr/>
                    <a:lstStyle/>
                    <a:p>
                      <a:r>
                        <a:rPr lang="en-US" dirty="0"/>
                        <a:t>2005</a:t>
                      </a:r>
                    </a:p>
                  </a:txBody>
                  <a:tcPr/>
                </a:tc>
                <a:tc>
                  <a:txBody>
                    <a:bodyPr/>
                    <a:lstStyle/>
                    <a:p>
                      <a:r>
                        <a:rPr lang="en-US" dirty="0"/>
                        <a:t>0</a:t>
                      </a:r>
                    </a:p>
                  </a:txBody>
                  <a:tcPr/>
                </a:tc>
                <a:extLst>
                  <a:ext uri="{0D108BD9-81ED-4DB2-BD59-A6C34878D82A}">
                    <a16:rowId xmlns:a16="http://schemas.microsoft.com/office/drawing/2014/main" val="3542473306"/>
                  </a:ext>
                </a:extLst>
              </a:tr>
              <a:tr h="379589">
                <a:tc>
                  <a:txBody>
                    <a:bodyPr/>
                    <a:lstStyle/>
                    <a:p>
                      <a:r>
                        <a:rPr lang="en-US" dirty="0"/>
                        <a:t>Central</a:t>
                      </a:r>
                    </a:p>
                  </a:txBody>
                  <a:tcPr/>
                </a:tc>
                <a:tc>
                  <a:txBody>
                    <a:bodyPr/>
                    <a:lstStyle/>
                    <a:p>
                      <a:r>
                        <a:rPr lang="en-US" dirty="0"/>
                        <a:t>2005</a:t>
                      </a:r>
                    </a:p>
                  </a:txBody>
                  <a:tcPr/>
                </a:tc>
                <a:tc>
                  <a:txBody>
                    <a:bodyPr/>
                    <a:lstStyle/>
                    <a:p>
                      <a:r>
                        <a:rPr lang="en-US" dirty="0"/>
                        <a:t>0</a:t>
                      </a:r>
                    </a:p>
                  </a:txBody>
                  <a:tcPr/>
                </a:tc>
                <a:extLst>
                  <a:ext uri="{0D108BD9-81ED-4DB2-BD59-A6C34878D82A}">
                    <a16:rowId xmlns:a16="http://schemas.microsoft.com/office/drawing/2014/main" val="3992659116"/>
                  </a:ext>
                </a:extLst>
              </a:tr>
              <a:tr h="379589">
                <a:tc>
                  <a:txBody>
                    <a:bodyPr/>
                    <a:lstStyle/>
                    <a:p>
                      <a:r>
                        <a:rPr lang="en-US" dirty="0"/>
                        <a:t>Southwest</a:t>
                      </a:r>
                    </a:p>
                  </a:txBody>
                  <a:tcPr/>
                </a:tc>
                <a:tc>
                  <a:txBody>
                    <a:bodyPr/>
                    <a:lstStyle/>
                    <a:p>
                      <a:r>
                        <a:rPr lang="en-US" dirty="0"/>
                        <a:t>2005</a:t>
                      </a:r>
                    </a:p>
                  </a:txBody>
                  <a:tcPr/>
                </a:tc>
                <a:tc>
                  <a:txBody>
                    <a:bodyPr/>
                    <a:lstStyle/>
                    <a:p>
                      <a:r>
                        <a:rPr lang="en-US" dirty="0"/>
                        <a:t>670000</a:t>
                      </a:r>
                    </a:p>
                  </a:txBody>
                  <a:tcPr/>
                </a:tc>
                <a:extLst>
                  <a:ext uri="{0D108BD9-81ED-4DB2-BD59-A6C34878D82A}">
                    <a16:rowId xmlns:a16="http://schemas.microsoft.com/office/drawing/2014/main" val="2660688783"/>
                  </a:ext>
                </a:extLst>
              </a:tr>
              <a:tr h="379589">
                <a:tc>
                  <a:txBody>
                    <a:bodyPr/>
                    <a:lstStyle/>
                    <a:p>
                      <a:r>
                        <a:rPr lang="en-US" dirty="0"/>
                        <a:t>Canada</a:t>
                      </a:r>
                    </a:p>
                  </a:txBody>
                  <a:tcPr/>
                </a:tc>
                <a:tc>
                  <a:txBody>
                    <a:bodyPr/>
                    <a:lstStyle/>
                    <a:p>
                      <a:r>
                        <a:rPr lang="en-US" dirty="0"/>
                        <a:t>2005</a:t>
                      </a:r>
                    </a:p>
                  </a:txBody>
                  <a:tcPr/>
                </a:tc>
                <a:tc>
                  <a:txBody>
                    <a:bodyPr/>
                    <a:lstStyle/>
                    <a:p>
                      <a:r>
                        <a:rPr lang="en-US" dirty="0"/>
                        <a:t>0</a:t>
                      </a:r>
                    </a:p>
                  </a:txBody>
                  <a:tcPr/>
                </a:tc>
                <a:extLst>
                  <a:ext uri="{0D108BD9-81ED-4DB2-BD59-A6C34878D82A}">
                    <a16:rowId xmlns:a16="http://schemas.microsoft.com/office/drawing/2014/main" val="1324232117"/>
                  </a:ext>
                </a:extLst>
              </a:tr>
            </a:tbl>
          </a:graphicData>
        </a:graphic>
      </p:graphicFrame>
      <p:sp>
        <p:nvSpPr>
          <p:cNvPr id="5" name="Title 1">
            <a:extLst>
              <a:ext uri="{FF2B5EF4-FFF2-40B4-BE49-F238E27FC236}">
                <a16:creationId xmlns:a16="http://schemas.microsoft.com/office/drawing/2014/main" id="{A80CE586-835E-47A9-BEA7-07AF83DD70ED}"/>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Forecast Data and Date Table</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graphicFrame>
        <p:nvGraphicFramePr>
          <p:cNvPr id="6" name="Table 5">
            <a:extLst>
              <a:ext uri="{FF2B5EF4-FFF2-40B4-BE49-F238E27FC236}">
                <a16:creationId xmlns:a16="http://schemas.microsoft.com/office/drawing/2014/main" id="{0E6FD545-772E-45D4-8A15-7BB2A70C9D99}"/>
              </a:ext>
            </a:extLst>
          </p:cNvPr>
          <p:cNvGraphicFramePr>
            <a:graphicFrameLocks noGrp="1"/>
          </p:cNvGraphicFramePr>
          <p:nvPr>
            <p:extLst>
              <p:ext uri="{D42A27DB-BD31-4B8C-83A1-F6EECF244321}">
                <p14:modId xmlns:p14="http://schemas.microsoft.com/office/powerpoint/2010/main" val="3727590463"/>
              </p:ext>
            </p:extLst>
          </p:nvPr>
        </p:nvGraphicFramePr>
        <p:xfrm>
          <a:off x="6339440" y="2290233"/>
          <a:ext cx="4726381" cy="3036712"/>
        </p:xfrm>
        <a:graphic>
          <a:graphicData uri="http://schemas.openxmlformats.org/drawingml/2006/table">
            <a:tbl>
              <a:tblPr firstRow="1" bandRow="1">
                <a:tableStyleId>{5C22544A-7EE6-4342-B048-85BDC9FD1C3A}</a:tableStyleId>
              </a:tblPr>
              <a:tblGrid>
                <a:gridCol w="1330036">
                  <a:extLst>
                    <a:ext uri="{9D8B030D-6E8A-4147-A177-3AD203B41FA5}">
                      <a16:colId xmlns:a16="http://schemas.microsoft.com/office/drawing/2014/main" val="1231649689"/>
                    </a:ext>
                  </a:extLst>
                </a:gridCol>
                <a:gridCol w="2604780">
                  <a:extLst>
                    <a:ext uri="{9D8B030D-6E8A-4147-A177-3AD203B41FA5}">
                      <a16:colId xmlns:a16="http://schemas.microsoft.com/office/drawing/2014/main" val="3339412050"/>
                    </a:ext>
                  </a:extLst>
                </a:gridCol>
                <a:gridCol w="791565">
                  <a:extLst>
                    <a:ext uri="{9D8B030D-6E8A-4147-A177-3AD203B41FA5}">
                      <a16:colId xmlns:a16="http://schemas.microsoft.com/office/drawing/2014/main" val="4045019311"/>
                    </a:ext>
                  </a:extLst>
                </a:gridCol>
              </a:tblGrid>
              <a:tr h="379589">
                <a:tc>
                  <a:txBody>
                    <a:bodyPr/>
                    <a:lstStyle/>
                    <a:p>
                      <a:r>
                        <a:rPr lang="en-US" dirty="0"/>
                        <a:t>DateKey</a:t>
                      </a:r>
                    </a:p>
                  </a:txBody>
                  <a:tcPr/>
                </a:tc>
                <a:tc>
                  <a:txBody>
                    <a:bodyPr/>
                    <a:lstStyle/>
                    <a:p>
                      <a:r>
                        <a:rPr lang="en-US" dirty="0"/>
                        <a:t>Date</a:t>
                      </a:r>
                    </a:p>
                  </a:txBody>
                  <a:tcPr/>
                </a:tc>
                <a:tc>
                  <a:txBody>
                    <a:bodyPr/>
                    <a:lstStyle/>
                    <a:p>
                      <a:r>
                        <a:rPr lang="en-US" dirty="0"/>
                        <a:t>Year</a:t>
                      </a:r>
                    </a:p>
                  </a:txBody>
                  <a:tcPr/>
                </a:tc>
                <a:extLst>
                  <a:ext uri="{0D108BD9-81ED-4DB2-BD59-A6C34878D82A}">
                    <a16:rowId xmlns:a16="http://schemas.microsoft.com/office/drawing/2014/main" val="677584064"/>
                  </a:ext>
                </a:extLst>
              </a:tr>
              <a:tr h="379589">
                <a:tc>
                  <a:txBody>
                    <a:bodyPr/>
                    <a:lstStyle/>
                    <a:p>
                      <a:r>
                        <a:rPr lang="en-US" dirty="0"/>
                        <a:t>20050701</a:t>
                      </a:r>
                    </a:p>
                  </a:txBody>
                  <a:tcPr/>
                </a:tc>
                <a:tc>
                  <a:txBody>
                    <a:bodyPr/>
                    <a:lstStyle/>
                    <a:p>
                      <a:r>
                        <a:rPr lang="en-US" dirty="0"/>
                        <a:t>Friday, July 1, 2005</a:t>
                      </a:r>
                    </a:p>
                  </a:txBody>
                  <a:tcPr/>
                </a:tc>
                <a:tc>
                  <a:txBody>
                    <a:bodyPr/>
                    <a:lstStyle/>
                    <a:p>
                      <a:r>
                        <a:rPr lang="en-US" dirty="0"/>
                        <a:t>2005</a:t>
                      </a:r>
                    </a:p>
                  </a:txBody>
                  <a:tcPr/>
                </a:tc>
                <a:extLst>
                  <a:ext uri="{0D108BD9-81ED-4DB2-BD59-A6C34878D82A}">
                    <a16:rowId xmlns:a16="http://schemas.microsoft.com/office/drawing/2014/main" val="3267001521"/>
                  </a:ext>
                </a:extLst>
              </a:tr>
              <a:tr h="379589">
                <a:tc>
                  <a:txBody>
                    <a:bodyPr/>
                    <a:lstStyle/>
                    <a:p>
                      <a:r>
                        <a:rPr lang="en-US" dirty="0"/>
                        <a:t>20050702</a:t>
                      </a:r>
                    </a:p>
                  </a:txBody>
                  <a:tcPr/>
                </a:tc>
                <a:tc>
                  <a:txBody>
                    <a:bodyPr/>
                    <a:lstStyle/>
                    <a:p>
                      <a:r>
                        <a:rPr lang="en-US" dirty="0"/>
                        <a:t>Saturday, July 2, 2005</a:t>
                      </a:r>
                    </a:p>
                  </a:txBody>
                  <a:tcPr/>
                </a:tc>
                <a:tc>
                  <a:txBody>
                    <a:bodyPr/>
                    <a:lstStyle/>
                    <a:p>
                      <a:r>
                        <a:rPr lang="en-US" dirty="0"/>
                        <a:t>2005</a:t>
                      </a:r>
                    </a:p>
                  </a:txBody>
                  <a:tcPr/>
                </a:tc>
                <a:extLst>
                  <a:ext uri="{0D108BD9-81ED-4DB2-BD59-A6C34878D82A}">
                    <a16:rowId xmlns:a16="http://schemas.microsoft.com/office/drawing/2014/main" val="3542473306"/>
                  </a:ext>
                </a:extLst>
              </a:tr>
              <a:tr h="379589">
                <a:tc>
                  <a:txBody>
                    <a:bodyPr/>
                    <a:lstStyle/>
                    <a:p>
                      <a:r>
                        <a:rPr lang="en-US" dirty="0"/>
                        <a:t>20050703</a:t>
                      </a:r>
                    </a:p>
                  </a:txBody>
                  <a:tcPr/>
                </a:tc>
                <a:tc>
                  <a:txBody>
                    <a:bodyPr/>
                    <a:lstStyle/>
                    <a:p>
                      <a:r>
                        <a:rPr lang="en-US" dirty="0"/>
                        <a:t>Sunday, July 3, 2005</a:t>
                      </a:r>
                    </a:p>
                  </a:txBody>
                  <a:tcPr/>
                </a:tc>
                <a:tc>
                  <a:txBody>
                    <a:bodyPr/>
                    <a:lstStyle/>
                    <a:p>
                      <a:r>
                        <a:rPr lang="en-US" dirty="0"/>
                        <a:t>2005</a:t>
                      </a:r>
                    </a:p>
                  </a:txBody>
                  <a:tcPr/>
                </a:tc>
                <a:extLst>
                  <a:ext uri="{0D108BD9-81ED-4DB2-BD59-A6C34878D82A}">
                    <a16:rowId xmlns:a16="http://schemas.microsoft.com/office/drawing/2014/main" val="3992659116"/>
                  </a:ext>
                </a:extLst>
              </a:tr>
              <a:tr h="379589">
                <a:tc>
                  <a:txBody>
                    <a:bodyPr/>
                    <a:lstStyle/>
                    <a:p>
                      <a:r>
                        <a:rPr lang="en-US" dirty="0"/>
                        <a:t>20050704</a:t>
                      </a:r>
                    </a:p>
                  </a:txBody>
                  <a:tcPr/>
                </a:tc>
                <a:tc>
                  <a:txBody>
                    <a:bodyPr/>
                    <a:lstStyle/>
                    <a:p>
                      <a:r>
                        <a:rPr lang="en-US" dirty="0"/>
                        <a:t>Monday, July 4, 2005</a:t>
                      </a:r>
                    </a:p>
                  </a:txBody>
                  <a:tcPr/>
                </a:tc>
                <a:tc>
                  <a:txBody>
                    <a:bodyPr/>
                    <a:lstStyle/>
                    <a:p>
                      <a:r>
                        <a:rPr lang="en-US" dirty="0"/>
                        <a:t>2005</a:t>
                      </a:r>
                    </a:p>
                  </a:txBody>
                  <a:tcPr/>
                </a:tc>
                <a:extLst>
                  <a:ext uri="{0D108BD9-81ED-4DB2-BD59-A6C34878D82A}">
                    <a16:rowId xmlns:a16="http://schemas.microsoft.com/office/drawing/2014/main" val="2660688783"/>
                  </a:ext>
                </a:extLst>
              </a:tr>
              <a:tr h="379589">
                <a:tc>
                  <a:txBody>
                    <a:bodyPr/>
                    <a:lstStyle/>
                    <a:p>
                      <a:r>
                        <a:rPr lang="en-US" dirty="0"/>
                        <a:t>20050705</a:t>
                      </a:r>
                    </a:p>
                  </a:txBody>
                  <a:tcPr/>
                </a:tc>
                <a:tc>
                  <a:txBody>
                    <a:bodyPr/>
                    <a:lstStyle/>
                    <a:p>
                      <a:r>
                        <a:rPr lang="en-US" dirty="0"/>
                        <a:t>Tuesday, July 5, 2005</a:t>
                      </a:r>
                    </a:p>
                  </a:txBody>
                  <a:tcPr/>
                </a:tc>
                <a:tc>
                  <a:txBody>
                    <a:bodyPr/>
                    <a:lstStyle/>
                    <a:p>
                      <a:r>
                        <a:rPr lang="en-US" dirty="0"/>
                        <a:t>2005</a:t>
                      </a:r>
                    </a:p>
                  </a:txBody>
                  <a:tcPr/>
                </a:tc>
                <a:extLst>
                  <a:ext uri="{0D108BD9-81ED-4DB2-BD59-A6C34878D82A}">
                    <a16:rowId xmlns:a16="http://schemas.microsoft.com/office/drawing/2014/main" val="1324232117"/>
                  </a:ext>
                </a:extLst>
              </a:tr>
              <a:tr h="379589">
                <a:tc>
                  <a:txBody>
                    <a:bodyPr/>
                    <a:lstStyle/>
                    <a:p>
                      <a:r>
                        <a:rPr lang="en-US" dirty="0"/>
                        <a:t>20050706</a:t>
                      </a:r>
                    </a:p>
                  </a:txBody>
                  <a:tcPr/>
                </a:tc>
                <a:tc>
                  <a:txBody>
                    <a:bodyPr/>
                    <a:lstStyle/>
                    <a:p>
                      <a:r>
                        <a:rPr lang="en-US" dirty="0"/>
                        <a:t>Wednesday, July 6, 2005</a:t>
                      </a:r>
                    </a:p>
                  </a:txBody>
                  <a:tcPr/>
                </a:tc>
                <a:tc>
                  <a:txBody>
                    <a:bodyPr/>
                    <a:lstStyle/>
                    <a:p>
                      <a:r>
                        <a:rPr lang="en-US" dirty="0"/>
                        <a:t>2005</a:t>
                      </a:r>
                    </a:p>
                  </a:txBody>
                  <a:tcPr/>
                </a:tc>
                <a:extLst>
                  <a:ext uri="{0D108BD9-81ED-4DB2-BD59-A6C34878D82A}">
                    <a16:rowId xmlns:a16="http://schemas.microsoft.com/office/drawing/2014/main" val="3774430859"/>
                  </a:ext>
                </a:extLst>
              </a:tr>
              <a:tr h="379589">
                <a:tc>
                  <a:txBody>
                    <a:bodyPr/>
                    <a:lstStyle/>
                    <a:p>
                      <a:r>
                        <a:rPr lang="en-US" dirty="0"/>
                        <a:t>20050707</a:t>
                      </a:r>
                    </a:p>
                  </a:txBody>
                  <a:tcPr/>
                </a:tc>
                <a:tc>
                  <a:txBody>
                    <a:bodyPr/>
                    <a:lstStyle/>
                    <a:p>
                      <a:r>
                        <a:rPr lang="en-US" dirty="0"/>
                        <a:t>Tuesday, July 7, 2005</a:t>
                      </a:r>
                    </a:p>
                  </a:txBody>
                  <a:tcPr/>
                </a:tc>
                <a:tc>
                  <a:txBody>
                    <a:bodyPr/>
                    <a:lstStyle/>
                    <a:p>
                      <a:r>
                        <a:rPr lang="en-US" dirty="0"/>
                        <a:t>2005</a:t>
                      </a:r>
                    </a:p>
                  </a:txBody>
                  <a:tcPr/>
                </a:tc>
                <a:extLst>
                  <a:ext uri="{0D108BD9-81ED-4DB2-BD59-A6C34878D82A}">
                    <a16:rowId xmlns:a16="http://schemas.microsoft.com/office/drawing/2014/main" val="655749844"/>
                  </a:ext>
                </a:extLst>
              </a:tr>
            </a:tbl>
          </a:graphicData>
        </a:graphic>
      </p:graphicFrame>
      <p:sp>
        <p:nvSpPr>
          <p:cNvPr id="9" name="Title 1">
            <a:extLst>
              <a:ext uri="{FF2B5EF4-FFF2-40B4-BE49-F238E27FC236}">
                <a16:creationId xmlns:a16="http://schemas.microsoft.com/office/drawing/2014/main" id="{3DA785C2-C43C-40E7-A2CA-0FE97BFB317B}"/>
              </a:ext>
            </a:extLst>
          </p:cNvPr>
          <p:cNvSpPr txBox="1">
            <a:spLocks/>
          </p:cNvSpPr>
          <p:nvPr/>
        </p:nvSpPr>
        <p:spPr>
          <a:xfrm>
            <a:off x="1915352" y="1631408"/>
            <a:ext cx="185675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Forecast</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itle 1">
            <a:extLst>
              <a:ext uri="{FF2B5EF4-FFF2-40B4-BE49-F238E27FC236}">
                <a16:creationId xmlns:a16="http://schemas.microsoft.com/office/drawing/2014/main" id="{DC11A1A9-EB34-4AE6-AAED-04FCB7142933}"/>
              </a:ext>
            </a:extLst>
          </p:cNvPr>
          <p:cNvSpPr txBox="1">
            <a:spLocks/>
          </p:cNvSpPr>
          <p:nvPr/>
        </p:nvSpPr>
        <p:spPr>
          <a:xfrm>
            <a:off x="8264628" y="1631408"/>
            <a:ext cx="1241219"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Date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1" name="Title 1">
            <a:extLst>
              <a:ext uri="{FF2B5EF4-FFF2-40B4-BE49-F238E27FC236}">
                <a16:creationId xmlns:a16="http://schemas.microsoft.com/office/drawing/2014/main" id="{D8F46CD6-F0E5-4653-BB4F-56C33CBB0CD0}"/>
              </a:ext>
            </a:extLst>
          </p:cNvPr>
          <p:cNvSpPr txBox="1">
            <a:spLocks/>
          </p:cNvSpPr>
          <p:nvPr/>
        </p:nvSpPr>
        <p:spPr>
          <a:xfrm>
            <a:off x="268928" y="5721455"/>
            <a:ext cx="11653522" cy="8501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We need a bridge table to build a relationship.</a:t>
            </a:r>
          </a:p>
        </p:txBody>
      </p:sp>
    </p:spTree>
    <p:extLst>
      <p:ext uri="{BB962C8B-B14F-4D97-AF65-F5344CB8AC3E}">
        <p14:creationId xmlns:p14="http://schemas.microsoft.com/office/powerpoint/2010/main" val="3890920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Cross Filtering</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DEMO 1</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4" name="Picture 13" descr="A close up of a logo&#10;&#10;Description generated with very high confidence">
            <a:hlinkClick r:id="rId5"/>
            <a:extLst>
              <a:ext uri="{FF2B5EF4-FFF2-40B4-BE49-F238E27FC236}">
                <a16:creationId xmlns:a16="http://schemas.microsoft.com/office/drawing/2014/main" id="{4DB809E1-A50C-4DBC-BBD1-93A0DD74B0A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745A0322-D8D4-4E6C-A119-775D7812EED7}"/>
              </a:ext>
            </a:extLst>
          </p:cNvPr>
          <p:cNvSpPr/>
          <p:nvPr/>
        </p:nvSpPr>
        <p:spPr>
          <a:xfrm>
            <a:off x="720465" y="5530334"/>
            <a:ext cx="10751061" cy="369332"/>
          </a:xfrm>
          <a:prstGeom prst="rect">
            <a:avLst/>
          </a:prstGeom>
        </p:spPr>
        <p:txBody>
          <a:bodyPr wrap="square">
            <a:spAutoFit/>
          </a:bodyPr>
          <a:lstStyle/>
          <a:p>
            <a:r>
              <a:rPr lang="en-US" dirty="0"/>
              <a:t>In this demo, we take a look at when we transition from a single sided relationship to a cross-sided relationship.</a:t>
            </a:r>
          </a:p>
        </p:txBody>
      </p:sp>
    </p:spTree>
    <p:extLst>
      <p:ext uri="{BB962C8B-B14F-4D97-AF65-F5344CB8AC3E}">
        <p14:creationId xmlns:p14="http://schemas.microsoft.com/office/powerpoint/2010/main" val="429121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itle 1">
            <a:extLst>
              <a:ext uri="{FF2B5EF4-FFF2-40B4-BE49-F238E27FC236}">
                <a16:creationId xmlns:a16="http://schemas.microsoft.com/office/drawing/2014/main" id="{A80CE586-835E-47A9-BEA7-07AF83DD70ED}"/>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The Relationship</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1" name="Title 1">
            <a:extLst>
              <a:ext uri="{FF2B5EF4-FFF2-40B4-BE49-F238E27FC236}">
                <a16:creationId xmlns:a16="http://schemas.microsoft.com/office/drawing/2014/main" id="{D8F46CD6-F0E5-4653-BB4F-56C33CBB0CD0}"/>
              </a:ext>
            </a:extLst>
          </p:cNvPr>
          <p:cNvSpPr txBox="1">
            <a:spLocks/>
          </p:cNvSpPr>
          <p:nvPr/>
        </p:nvSpPr>
        <p:spPr>
          <a:xfrm>
            <a:off x="268928" y="5721455"/>
            <a:ext cx="11653522" cy="8501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How do we write the DAX to build this out?</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grpSp>
        <p:nvGrpSpPr>
          <p:cNvPr id="14" name="Group 13">
            <a:extLst>
              <a:ext uri="{FF2B5EF4-FFF2-40B4-BE49-F238E27FC236}">
                <a16:creationId xmlns:a16="http://schemas.microsoft.com/office/drawing/2014/main" id="{D455DACC-17C6-40DB-B068-8E168C1415A4}"/>
              </a:ext>
            </a:extLst>
          </p:cNvPr>
          <p:cNvGrpSpPr/>
          <p:nvPr/>
        </p:nvGrpSpPr>
        <p:grpSpPr>
          <a:xfrm>
            <a:off x="1559857" y="1838326"/>
            <a:ext cx="9071662" cy="3181348"/>
            <a:chOff x="1448384" y="2161996"/>
            <a:chExt cx="7307241" cy="2562583"/>
          </a:xfrm>
        </p:grpSpPr>
        <p:pic>
          <p:nvPicPr>
            <p:cNvPr id="13" name="Picture 12">
              <a:extLst>
                <a:ext uri="{FF2B5EF4-FFF2-40B4-BE49-F238E27FC236}">
                  <a16:creationId xmlns:a16="http://schemas.microsoft.com/office/drawing/2014/main" id="{0623A6EC-807A-4C62-9B4B-23E01A0368AE}"/>
                </a:ext>
              </a:extLst>
            </p:cNvPr>
            <p:cNvPicPr>
              <a:picLocks noChangeAspect="1"/>
            </p:cNvPicPr>
            <p:nvPr/>
          </p:nvPicPr>
          <p:blipFill rotWithShape="1">
            <a:blip r:embed="rId5"/>
            <a:srcRect b="-1129"/>
            <a:stretch/>
          </p:blipFill>
          <p:spPr>
            <a:xfrm>
              <a:off x="4249671" y="2161996"/>
              <a:ext cx="4505954" cy="2562583"/>
            </a:xfrm>
            <a:prstGeom prst="rect">
              <a:avLst/>
            </a:prstGeom>
          </p:spPr>
        </p:pic>
        <p:pic>
          <p:nvPicPr>
            <p:cNvPr id="3" name="Picture 2">
              <a:extLst>
                <a:ext uri="{FF2B5EF4-FFF2-40B4-BE49-F238E27FC236}">
                  <a16:creationId xmlns:a16="http://schemas.microsoft.com/office/drawing/2014/main" id="{9C269187-736A-43C4-8C7D-B8F20BACBF57}"/>
                </a:ext>
              </a:extLst>
            </p:cNvPr>
            <p:cNvPicPr>
              <a:picLocks noChangeAspect="1"/>
            </p:cNvPicPr>
            <p:nvPr/>
          </p:nvPicPr>
          <p:blipFill rotWithShape="1">
            <a:blip r:embed="rId6"/>
            <a:srcRect l="1" t="1104" r="-1570" b="1109"/>
            <a:stretch/>
          </p:blipFill>
          <p:spPr>
            <a:xfrm>
              <a:off x="1448384" y="2161998"/>
              <a:ext cx="5002422" cy="2533827"/>
            </a:xfrm>
            <a:prstGeom prst="rect">
              <a:avLst/>
            </a:prstGeom>
          </p:spPr>
        </p:pic>
        <p:pic>
          <p:nvPicPr>
            <p:cNvPr id="12" name="Picture 11">
              <a:extLst>
                <a:ext uri="{FF2B5EF4-FFF2-40B4-BE49-F238E27FC236}">
                  <a16:creationId xmlns:a16="http://schemas.microsoft.com/office/drawing/2014/main" id="{B38E00AE-679D-4BAE-A239-4A4D1D70C79E}"/>
                </a:ext>
              </a:extLst>
            </p:cNvPr>
            <p:cNvPicPr>
              <a:picLocks noChangeAspect="1"/>
            </p:cNvPicPr>
            <p:nvPr/>
          </p:nvPicPr>
          <p:blipFill rotWithShape="1">
            <a:blip r:embed="rId5"/>
            <a:srcRect b="39104"/>
            <a:stretch/>
          </p:blipFill>
          <p:spPr>
            <a:xfrm>
              <a:off x="4249671" y="2161998"/>
              <a:ext cx="4505954" cy="1543103"/>
            </a:xfrm>
            <a:prstGeom prst="rect">
              <a:avLst/>
            </a:prstGeom>
          </p:spPr>
        </p:pic>
      </p:grpSp>
    </p:spTree>
    <p:extLst>
      <p:ext uri="{BB962C8B-B14F-4D97-AF65-F5344CB8AC3E}">
        <p14:creationId xmlns:p14="http://schemas.microsoft.com/office/powerpoint/2010/main" val="23621708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The calculation</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5" name="Title 1">
            <a:extLst>
              <a:ext uri="{FF2B5EF4-FFF2-40B4-BE49-F238E27FC236}">
                <a16:creationId xmlns:a16="http://schemas.microsoft.com/office/drawing/2014/main" id="{4D40001F-275D-437F-BC89-F99F554CBB38}"/>
              </a:ext>
            </a:extLst>
          </p:cNvPr>
          <p:cNvSpPr txBox="1">
            <a:spLocks/>
          </p:cNvSpPr>
          <p:nvPr/>
        </p:nvSpPr>
        <p:spPr>
          <a:xfrm>
            <a:off x="1521856" y="3891802"/>
            <a:ext cx="9148288" cy="209995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2C812"/>
                </a:solidFill>
                <a:effectLst/>
                <a:uLnTx/>
                <a:uFillTx/>
                <a:latin typeface="Segoe UI Light" panose="020B0502040204020203" pitchFamily="34" charset="0"/>
                <a:cs typeface="Segoe UI Light" panose="020B0502040204020203" pitchFamily="34" charset="0"/>
              </a:rPr>
              <a:t>(Number of Days in filter context) </a:t>
            </a: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 </a:t>
            </a:r>
            <a:r>
              <a:rPr kumimoji="0" lang="en-US" sz="2800" b="0" i="0" u="none" strike="noStrike" kern="1200" cap="none" spc="0" normalizeH="0" baseline="0" noProof="0" dirty="0">
                <a:ln>
                  <a:noFill/>
                </a:ln>
                <a:solidFill>
                  <a:srgbClr val="00B050"/>
                </a:solidFill>
                <a:effectLst/>
                <a:uLnTx/>
                <a:uFillTx/>
                <a:latin typeface="Segoe UI Light" panose="020B0502040204020203" pitchFamily="34" charset="0"/>
                <a:cs typeface="Segoe UI Light" panose="020B0502040204020203" pitchFamily="34" charset="0"/>
              </a:rPr>
              <a:t>(Number of Days in Year)</a:t>
            </a:r>
          </a:p>
          <a:p>
            <a:pPr marL="0" marR="0" lvl="0" indent="0" defTabSz="914400" rtl="0" eaLnBrk="1" fontAlgn="auto" latinLnBrk="0" hangingPunct="1">
              <a:lnSpc>
                <a:spcPct val="90000"/>
              </a:lnSpc>
              <a:spcBef>
                <a:spcPct val="0"/>
              </a:spcBef>
              <a:spcAft>
                <a:spcPts val="0"/>
              </a:spcAft>
              <a:buClrTx/>
              <a:buSzTx/>
              <a:buFontTx/>
              <a:buNone/>
              <a:tabLst/>
              <a:defRPr/>
            </a:pPr>
            <a:endParaRPr lang="en-US" sz="2800" dirty="0">
              <a:solidFill>
                <a:srgbClr val="00B050"/>
              </a:solidFill>
              <a:latin typeface="Segoe UI Light" panose="020B0502040204020203" pitchFamily="34" charset="0"/>
              <a:cs typeface="Segoe UI Light" panose="020B0502040204020203"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B050"/>
                </a:solidFill>
                <a:effectLst/>
                <a:uLnTx/>
                <a:uFillTx/>
                <a:latin typeface="Segoe UI Light" panose="020B0502040204020203" pitchFamily="34" charset="0"/>
                <a:cs typeface="Segoe UI Light" panose="020B0502040204020203" pitchFamily="34" charset="0"/>
              </a:rPr>
              <a:t>	*</a:t>
            </a:r>
          </a:p>
          <a:p>
            <a:pPr marL="0" marR="0" lvl="0" indent="0" defTabSz="914400" rtl="0" eaLnBrk="1" fontAlgn="auto" latinLnBrk="0" hangingPunct="1">
              <a:lnSpc>
                <a:spcPct val="90000"/>
              </a:lnSpc>
              <a:spcBef>
                <a:spcPct val="0"/>
              </a:spcBef>
              <a:spcAft>
                <a:spcPts val="0"/>
              </a:spcAft>
              <a:buClrTx/>
              <a:buSzTx/>
              <a:buFontTx/>
              <a:buNone/>
              <a:tabLst/>
              <a:defRPr/>
            </a:pPr>
            <a:endParaRPr lang="en-US" sz="2800" dirty="0">
              <a:solidFill>
                <a:srgbClr val="00B050"/>
              </a:solidFill>
              <a:latin typeface="Segoe UI Light" panose="020B0502040204020203" pitchFamily="34" charset="0"/>
              <a:cs typeface="Segoe UI Light" panose="020B0502040204020203"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B050"/>
                </a:solidFill>
                <a:effectLst/>
                <a:uLnTx/>
                <a:uFillTx/>
                <a:latin typeface="Segoe UI Light" panose="020B0502040204020203" pitchFamily="34" charset="0"/>
                <a:cs typeface="Segoe UI Light" panose="020B0502040204020203" pitchFamily="34" charset="0"/>
              </a:rPr>
              <a:t>SUM ( [Forecasted Sales] )</a:t>
            </a:r>
          </a:p>
        </p:txBody>
      </p:sp>
      <p:sp>
        <p:nvSpPr>
          <p:cNvPr id="7" name="Title 1">
            <a:extLst>
              <a:ext uri="{FF2B5EF4-FFF2-40B4-BE49-F238E27FC236}">
                <a16:creationId xmlns:a16="http://schemas.microsoft.com/office/drawing/2014/main" id="{3CCC92C3-BAC0-402B-9E18-4832EADC89A8}"/>
              </a:ext>
            </a:extLst>
          </p:cNvPr>
          <p:cNvSpPr txBox="1">
            <a:spLocks/>
          </p:cNvSpPr>
          <p:nvPr/>
        </p:nvSpPr>
        <p:spPr>
          <a:xfrm>
            <a:off x="268926" y="1389679"/>
            <a:ext cx="185675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Forecast</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itle 1">
            <a:extLst>
              <a:ext uri="{FF2B5EF4-FFF2-40B4-BE49-F238E27FC236}">
                <a16:creationId xmlns:a16="http://schemas.microsoft.com/office/drawing/2014/main" id="{2FB7CA1C-AD8C-4761-8CA1-EB9BB002D4F2}"/>
              </a:ext>
            </a:extLst>
          </p:cNvPr>
          <p:cNvSpPr txBox="1">
            <a:spLocks/>
          </p:cNvSpPr>
          <p:nvPr/>
        </p:nvSpPr>
        <p:spPr>
          <a:xfrm>
            <a:off x="798943" y="1881586"/>
            <a:ext cx="10363861" cy="108461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When at the year level and viewed at the year level, then simply return the sum of the forecasted sales.</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When at the day or month level, we need to use a weighted allocation. How many days are there in a year? 365 so </a:t>
            </a:r>
            <a:r>
              <a:rPr lang="en-US" sz="2400" dirty="0" err="1">
                <a:solidFill>
                  <a:prstClr val="white"/>
                </a:solidFill>
                <a:latin typeface="Segoe UI Light" panose="020B0502040204020203" pitchFamily="34" charset="0"/>
                <a:cs typeface="Segoe UI Light" panose="020B0502040204020203" pitchFamily="34" charset="0"/>
              </a:rPr>
              <a:t>devide</a:t>
            </a:r>
            <a:r>
              <a:rPr lang="en-US" sz="2400" dirty="0">
                <a:solidFill>
                  <a:prstClr val="white"/>
                </a:solidFill>
                <a:latin typeface="Segoe UI Light" panose="020B0502040204020203" pitchFamily="34" charset="0"/>
                <a:cs typeface="Segoe UI Light" panose="020B0502040204020203" pitchFamily="34" charset="0"/>
              </a:rPr>
              <a:t> by 365… Month 28, 30, 31, depends… </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26188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9C8C93A2-D19E-454B-9C61-67E76E238FB5}"/>
              </a:ext>
            </a:extLst>
          </p:cNvPr>
          <p:cNvPicPr>
            <a:picLocks noChangeAspect="1"/>
          </p:cNvPicPr>
          <p:nvPr/>
        </p:nvPicPr>
        <p:blipFill>
          <a:blip r:embed="rId5"/>
          <a:stretch>
            <a:fillRect/>
          </a:stretch>
        </p:blipFill>
        <p:spPr>
          <a:xfrm>
            <a:off x="2695100" y="2518554"/>
            <a:ext cx="6801799" cy="2657846"/>
          </a:xfrm>
          <a:prstGeom prst="rect">
            <a:avLst/>
          </a:prstGeom>
        </p:spPr>
      </p:pic>
      <p:sp>
        <p:nvSpPr>
          <p:cNvPr id="5" name="Title 1">
            <a:extLst>
              <a:ext uri="{FF2B5EF4-FFF2-40B4-BE49-F238E27FC236}">
                <a16:creationId xmlns:a16="http://schemas.microsoft.com/office/drawing/2014/main" id="{AD77D63D-0DAE-48DF-9C04-65809AB604D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Forecasted Sales calculation</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graphicFrame>
        <p:nvGraphicFramePr>
          <p:cNvPr id="6" name="Table 5">
            <a:extLst>
              <a:ext uri="{FF2B5EF4-FFF2-40B4-BE49-F238E27FC236}">
                <a16:creationId xmlns:a16="http://schemas.microsoft.com/office/drawing/2014/main" id="{85F8DCDE-6FD7-4ED2-AC8D-BCA172018171}"/>
              </a:ext>
            </a:extLst>
          </p:cNvPr>
          <p:cNvGraphicFramePr>
            <a:graphicFrameLocks noGrp="1"/>
          </p:cNvGraphicFramePr>
          <p:nvPr>
            <p:extLst>
              <p:ext uri="{D42A27DB-BD31-4B8C-83A1-F6EECF244321}">
                <p14:modId xmlns:p14="http://schemas.microsoft.com/office/powerpoint/2010/main" val="69565256"/>
              </p:ext>
            </p:extLst>
          </p:nvPr>
        </p:nvGraphicFramePr>
        <p:xfrm>
          <a:off x="4307939" y="1563359"/>
          <a:ext cx="3576122" cy="567690"/>
        </p:xfrm>
        <a:graphic>
          <a:graphicData uri="http://schemas.openxmlformats.org/drawingml/2006/table">
            <a:tbl>
              <a:tblPr/>
              <a:tblGrid>
                <a:gridCol w="1349273">
                  <a:extLst>
                    <a:ext uri="{9D8B030D-6E8A-4147-A177-3AD203B41FA5}">
                      <a16:colId xmlns:a16="http://schemas.microsoft.com/office/drawing/2014/main" val="1694053242"/>
                    </a:ext>
                  </a:extLst>
                </a:gridCol>
                <a:gridCol w="1096970">
                  <a:extLst>
                    <a:ext uri="{9D8B030D-6E8A-4147-A177-3AD203B41FA5}">
                      <a16:colId xmlns:a16="http://schemas.microsoft.com/office/drawing/2014/main" val="565726670"/>
                    </a:ext>
                  </a:extLst>
                </a:gridCol>
                <a:gridCol w="1129879">
                  <a:extLst>
                    <a:ext uri="{9D8B030D-6E8A-4147-A177-3AD203B41FA5}">
                      <a16:colId xmlns:a16="http://schemas.microsoft.com/office/drawing/2014/main" val="3855503701"/>
                    </a:ext>
                  </a:extLst>
                </a:gridCol>
              </a:tblGrid>
              <a:tr h="190500">
                <a:tc>
                  <a:txBody>
                    <a:bodyPr/>
                    <a:lstStyle/>
                    <a:p>
                      <a:pPr algn="l" fontAlgn="b"/>
                      <a:r>
                        <a:rPr lang="en-US" sz="1800" b="1" i="0" u="none" strike="noStrike">
                          <a:solidFill>
                            <a:srgbClr val="FFFFFF"/>
                          </a:solidFill>
                          <a:effectLst/>
                          <a:latin typeface="Calibri" panose="020F0502020204030204" pitchFamily="34" charset="0"/>
                        </a:rPr>
                        <a:t>Region</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US" sz="1800" b="1" i="0" u="none" strike="noStrike">
                          <a:solidFill>
                            <a:srgbClr val="FFFFFF"/>
                          </a:solidFill>
                          <a:effectLst/>
                          <a:latin typeface="Calibri" panose="020F0502020204030204" pitchFamily="34" charset="0"/>
                        </a:rPr>
                        <a:t>Year</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US" sz="1800" b="1" i="0" u="none" strike="noStrike">
                          <a:solidFill>
                            <a:srgbClr val="FFFFFF"/>
                          </a:solidFill>
                          <a:effectLst/>
                          <a:latin typeface="Calibri" panose="020F0502020204030204" pitchFamily="34" charset="0"/>
                        </a:rPr>
                        <a:t>Forecast</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3070400489"/>
                  </a:ext>
                </a:extLst>
              </a:tr>
              <a:tr h="190500">
                <a:tc>
                  <a:txBody>
                    <a:bodyPr/>
                    <a:lstStyle/>
                    <a:p>
                      <a:pPr algn="l" fontAlgn="b"/>
                      <a:r>
                        <a:rPr lang="en-US" sz="1800" b="0" i="0" u="none" strike="noStrike">
                          <a:solidFill>
                            <a:srgbClr val="000000"/>
                          </a:solidFill>
                          <a:effectLst/>
                          <a:latin typeface="Calibri" panose="020F0502020204030204" pitchFamily="34" charset="0"/>
                        </a:rPr>
                        <a:t>Australia</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US" sz="1800" b="0" i="0" u="none" strike="noStrike">
                          <a:solidFill>
                            <a:srgbClr val="000000"/>
                          </a:solidFill>
                          <a:effectLst/>
                          <a:latin typeface="Calibri" panose="020F0502020204030204" pitchFamily="34" charset="0"/>
                        </a:rPr>
                        <a:t>2005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b"/>
                      <a:r>
                        <a:rPr lang="en-US" sz="1800" b="0" i="0" u="none" strike="noStrike" dirty="0">
                          <a:solidFill>
                            <a:srgbClr val="000000"/>
                          </a:solidFill>
                          <a:effectLst/>
                          <a:latin typeface="Calibri" panose="020F0502020204030204" pitchFamily="34" charset="0"/>
                        </a:rPr>
                        <a:t>1250000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031293851"/>
                  </a:ext>
                </a:extLst>
              </a:tr>
            </a:tbl>
          </a:graphicData>
        </a:graphic>
      </p:graphicFrame>
    </p:spTree>
    <p:extLst>
      <p:ext uri="{BB962C8B-B14F-4D97-AF65-F5344CB8AC3E}">
        <p14:creationId xmlns:p14="http://schemas.microsoft.com/office/powerpoint/2010/main" val="41330388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Mismatching Granularity</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7</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BC03B988-862C-4AD8-A0BC-5CA5EDB242F9}"/>
              </a:ext>
            </a:extLst>
          </p:cNvPr>
          <p:cNvSpPr/>
          <p:nvPr/>
        </p:nvSpPr>
        <p:spPr>
          <a:xfrm>
            <a:off x="720473" y="5394785"/>
            <a:ext cx="10751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If you haven’t taken an advanced DAX course, some of these concepts may be difficult. You may want to take a look at it.</a:t>
            </a:r>
          </a:p>
        </p:txBody>
      </p:sp>
    </p:spTree>
    <p:extLst>
      <p:ext uri="{BB962C8B-B14F-4D97-AF65-F5344CB8AC3E}">
        <p14:creationId xmlns:p14="http://schemas.microsoft.com/office/powerpoint/2010/main" val="932814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03G.pbix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9" name="Picture 8">
            <a:extLst>
              <a:ext uri="{FF2B5EF4-FFF2-40B4-BE49-F238E27FC236}">
                <a16:creationId xmlns:a16="http://schemas.microsoft.com/office/drawing/2014/main" id="{771FF478-79FB-4A71-8D07-4541313ABBF2}"/>
              </a:ext>
            </a:extLst>
          </p:cNvPr>
          <p:cNvPicPr>
            <a:picLocks noChangeAspect="1"/>
          </p:cNvPicPr>
          <p:nvPr/>
        </p:nvPicPr>
        <p:blipFill>
          <a:blip r:embed="rId6"/>
          <a:stretch>
            <a:fillRect/>
          </a:stretch>
        </p:blipFill>
        <p:spPr>
          <a:xfrm>
            <a:off x="1971675" y="1500186"/>
            <a:ext cx="8248650" cy="3857625"/>
          </a:xfrm>
          <a:prstGeom prst="rect">
            <a:avLst/>
          </a:prstGeom>
        </p:spPr>
      </p:pic>
    </p:spTree>
    <p:extLst>
      <p:ext uri="{BB962C8B-B14F-4D97-AF65-F5344CB8AC3E}">
        <p14:creationId xmlns:p14="http://schemas.microsoft.com/office/powerpoint/2010/main" val="5153952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3B748D-6AB3-497E-B835-699AD10A1877}"/>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114535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F84802-C544-4BC2-8735-F37CDDD88576}"/>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4563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2753B9-E2FA-4B61-A951-F9D1E2C8C3A3}"/>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67676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F204B91C-B250-484E-A313-011DDD2F55CF}"/>
              </a:ext>
            </a:extLst>
          </p:cNvPr>
          <p:cNvPicPr>
            <a:picLocks noChangeAspect="1"/>
          </p:cNvPicPr>
          <p:nvPr/>
        </p:nvPicPr>
        <p:blipFill>
          <a:blip r:embed="rId5"/>
          <a:stretch>
            <a:fillRect/>
          </a:stretch>
        </p:blipFill>
        <p:spPr>
          <a:xfrm>
            <a:off x="3699" y="0"/>
            <a:ext cx="12184602" cy="6858000"/>
          </a:xfrm>
          <a:prstGeom prst="rect">
            <a:avLst/>
          </a:prstGeom>
        </p:spPr>
      </p:pic>
      <p:sp>
        <p:nvSpPr>
          <p:cNvPr id="5" name="TextBox 4">
            <a:extLst>
              <a:ext uri="{FF2B5EF4-FFF2-40B4-BE49-F238E27FC236}">
                <a16:creationId xmlns:a16="http://schemas.microsoft.com/office/drawing/2014/main" id="{BB980A73-E55D-4F0A-81A9-993E5BA80E82}"/>
              </a:ext>
            </a:extLst>
          </p:cNvPr>
          <p:cNvSpPr txBox="1"/>
          <p:nvPr/>
        </p:nvSpPr>
        <p:spPr>
          <a:xfrm>
            <a:off x="6329548" y="4989753"/>
            <a:ext cx="4988796" cy="646331"/>
          </a:xfrm>
          <a:prstGeom prst="rect">
            <a:avLst/>
          </a:prstGeom>
          <a:noFill/>
        </p:spPr>
        <p:txBody>
          <a:bodyPr wrap="square" rtlCol="0">
            <a:spAutoFit/>
          </a:bodyPr>
          <a:lstStyle/>
          <a:p>
            <a:pPr algn="ctr"/>
            <a:r>
              <a:rPr lang="en-US" dirty="0">
                <a:solidFill>
                  <a:schemeClr val="bg1"/>
                </a:solidFill>
              </a:rPr>
              <a:t>However, there’s no filtering that is going to occur on the Year by default how Power BI works. </a:t>
            </a:r>
          </a:p>
        </p:txBody>
      </p:sp>
    </p:spTree>
    <p:extLst>
      <p:ext uri="{BB962C8B-B14F-4D97-AF65-F5344CB8AC3E}">
        <p14:creationId xmlns:p14="http://schemas.microsoft.com/office/powerpoint/2010/main" val="31113605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AEA4D5-6064-4546-8956-7D87995C72B5}"/>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27290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9" name="Picture 18">
            <a:extLst>
              <a:ext uri="{FF2B5EF4-FFF2-40B4-BE49-F238E27FC236}">
                <a16:creationId xmlns:a16="http://schemas.microsoft.com/office/drawing/2014/main" id="{F19C7F98-7FB2-4376-A5D2-2E51832A177C}"/>
              </a:ext>
            </a:extLst>
          </p:cNvPr>
          <p:cNvPicPr>
            <a:picLocks noChangeAspect="1"/>
          </p:cNvPicPr>
          <p:nvPr/>
        </p:nvPicPr>
        <p:blipFill>
          <a:blip r:embed="rId6"/>
          <a:stretch>
            <a:fillRect/>
          </a:stretch>
        </p:blipFill>
        <p:spPr>
          <a:xfrm>
            <a:off x="1971675" y="1500187"/>
            <a:ext cx="8248650" cy="3857625"/>
          </a:xfrm>
          <a:prstGeom prst="rect">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Module 03</a:t>
            </a:r>
          </a:p>
          <a:p>
            <a:r>
              <a:rPr lang="en-US" sz="2400" dirty="0">
                <a:solidFill>
                  <a:schemeClr val="bg1"/>
                </a:solidFill>
                <a:latin typeface="Segoe UI Light" panose="020B0502040204020203" pitchFamily="34" charset="0"/>
                <a:cs typeface="Segoe UI Light" panose="020B0502040204020203" pitchFamily="34" charset="0"/>
              </a:rPr>
              <a:t>C:\Advanced Power BI\Instructor Notes\Module 03\Module 03A.pbix</a:t>
            </a:r>
            <a:endParaRPr lang="en-US" sz="3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173742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F8D9B3-9428-4038-8616-40C8D3736341}"/>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338899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59F9C2-B845-44EF-8F1C-9A47C2D4708F}"/>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839355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C0D0F0-18DD-41FE-B9C5-0F62A62AB27F}"/>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546033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a:extLst>
              <a:ext uri="{FF2B5EF4-FFF2-40B4-BE49-F238E27FC236}">
                <a16:creationId xmlns:a16="http://schemas.microsoft.com/office/drawing/2014/main" id="{204009B5-F25D-4512-BF4E-BFB796F3A3B9}"/>
              </a:ext>
            </a:extLst>
          </p:cNvPr>
          <p:cNvPicPr>
            <a:picLocks noChangeAspect="1"/>
          </p:cNvPicPr>
          <p:nvPr/>
        </p:nvPicPr>
        <p:blipFill>
          <a:blip r:embed="rId5"/>
          <a:stretch>
            <a:fillRect/>
          </a:stretch>
        </p:blipFill>
        <p:spPr>
          <a:xfrm>
            <a:off x="3699" y="0"/>
            <a:ext cx="12184602" cy="6858000"/>
          </a:xfrm>
          <a:prstGeom prst="rect">
            <a:avLst/>
          </a:prstGeom>
        </p:spPr>
      </p:pic>
    </p:spTree>
    <p:extLst>
      <p:ext uri="{BB962C8B-B14F-4D97-AF65-F5344CB8AC3E}">
        <p14:creationId xmlns:p14="http://schemas.microsoft.com/office/powerpoint/2010/main" val="26553798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253D1A-B5E9-471F-98B8-65D999FB39E6}"/>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848120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7659584" y="1507382"/>
            <a:ext cx="4134850" cy="199993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7</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6" y="1507381"/>
            <a:ext cx="520477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Mismatched Granularities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015408"/>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Budget / Forecasted Data</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3554421"/>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We used a weighted allocation to come up with the forecasted sales through the filtered context and provide the measure.</a:t>
            </a: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Title 1">
            <a:extLst>
              <a:ext uri="{FF2B5EF4-FFF2-40B4-BE49-F238E27FC236}">
                <a16:creationId xmlns:a16="http://schemas.microsoft.com/office/drawing/2014/main" id="{FCD5AAA1-3756-4B0B-A580-3E5071CC4093}"/>
              </a:ext>
            </a:extLst>
          </p:cNvPr>
          <p:cNvSpPr txBox="1">
            <a:spLocks/>
          </p:cNvSpPr>
          <p:nvPr/>
        </p:nvSpPr>
        <p:spPr>
          <a:xfrm>
            <a:off x="798944" y="1999289"/>
            <a:ext cx="6148121"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Data stored at different levels. Actuals vs Budget.</a:t>
            </a:r>
          </a:p>
        </p:txBody>
      </p:sp>
      <p:sp>
        <p:nvSpPr>
          <p:cNvPr id="11" name="Title 1">
            <a:extLst>
              <a:ext uri="{FF2B5EF4-FFF2-40B4-BE49-F238E27FC236}">
                <a16:creationId xmlns:a16="http://schemas.microsoft.com/office/drawing/2014/main" id="{C6E06D66-3073-4086-B90A-5FAD40E64889}"/>
              </a:ext>
            </a:extLst>
          </p:cNvPr>
          <p:cNvSpPr txBox="1">
            <a:spLocks/>
          </p:cNvSpPr>
          <p:nvPr/>
        </p:nvSpPr>
        <p:spPr>
          <a:xfrm>
            <a:off x="268927" y="4816495"/>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Relationship / DAX</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2" name="Title 1">
            <a:extLst>
              <a:ext uri="{FF2B5EF4-FFF2-40B4-BE49-F238E27FC236}">
                <a16:creationId xmlns:a16="http://schemas.microsoft.com/office/drawing/2014/main" id="{FA119D26-7EDB-47EB-AE3C-E6B072989E72}"/>
              </a:ext>
            </a:extLst>
          </p:cNvPr>
          <p:cNvSpPr txBox="1">
            <a:spLocks/>
          </p:cNvSpPr>
          <p:nvPr/>
        </p:nvSpPr>
        <p:spPr>
          <a:xfrm>
            <a:off x="793007" y="5355508"/>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This isn’t covered a lot in this section, but it is a common problem for most organizations. This is a great example of how you can solve it.</a:t>
            </a:r>
          </a:p>
        </p:txBody>
      </p:sp>
    </p:spTree>
    <p:extLst>
      <p:ext uri="{BB962C8B-B14F-4D97-AF65-F5344CB8AC3E}">
        <p14:creationId xmlns:p14="http://schemas.microsoft.com/office/powerpoint/2010/main" val="128777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Weighted Allocation</a:t>
            </a:r>
          </a:p>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Many to Many</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AE54CBB7-4548-4320-98A4-F31A159ED7F6}"/>
              </a:ext>
            </a:extLst>
          </p:cNvPr>
          <p:cNvSpPr/>
          <p:nvPr/>
        </p:nvSpPr>
        <p:spPr>
          <a:xfrm>
            <a:off x="637311" y="5253335"/>
            <a:ext cx="110005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alibri" panose="020F0502020204030204"/>
              </a:rPr>
              <a:t>Cross-directional relationship with some form of a weighted allocation. Say a sales person has many sales. We need to know how much each person is getting. To avoid double counting or over counting.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055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Title 1">
            <a:extLst>
              <a:ext uri="{FF2B5EF4-FFF2-40B4-BE49-F238E27FC236}">
                <a16:creationId xmlns:a16="http://schemas.microsoft.com/office/drawing/2014/main" id="{05CE2238-9726-4347-98D2-BF19747F9121}"/>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Weighted Allocation</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5" name="Title 1">
            <a:extLst>
              <a:ext uri="{FF2B5EF4-FFF2-40B4-BE49-F238E27FC236}">
                <a16:creationId xmlns:a16="http://schemas.microsoft.com/office/drawing/2014/main" id="{834C1150-BAA8-4412-A06E-5F9392DA8CD3}"/>
              </a:ext>
            </a:extLst>
          </p:cNvPr>
          <p:cNvSpPr txBox="1">
            <a:spLocks/>
          </p:cNvSpPr>
          <p:nvPr/>
        </p:nvSpPr>
        <p:spPr>
          <a:xfrm>
            <a:off x="268926" y="1507381"/>
            <a:ext cx="520477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Many to Many</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6" name="Title 1">
            <a:extLst>
              <a:ext uri="{FF2B5EF4-FFF2-40B4-BE49-F238E27FC236}">
                <a16:creationId xmlns:a16="http://schemas.microsoft.com/office/drawing/2014/main" id="{522FA557-AE5B-4626-BB29-B173E4A9E3F9}"/>
              </a:ext>
            </a:extLst>
          </p:cNvPr>
          <p:cNvSpPr txBox="1">
            <a:spLocks/>
          </p:cNvSpPr>
          <p:nvPr/>
        </p:nvSpPr>
        <p:spPr>
          <a:xfrm>
            <a:off x="798944" y="1999289"/>
            <a:ext cx="6148121"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Double counting</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Over counting</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Inaccurate reports</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Very difficult to catch after the fact. </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12459177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Title 1">
            <a:extLst>
              <a:ext uri="{FF2B5EF4-FFF2-40B4-BE49-F238E27FC236}">
                <a16:creationId xmlns:a16="http://schemas.microsoft.com/office/drawing/2014/main" id="{05CE2238-9726-4347-98D2-BF19747F9121}"/>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Bridge Table</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5" name="Title 1">
            <a:extLst>
              <a:ext uri="{FF2B5EF4-FFF2-40B4-BE49-F238E27FC236}">
                <a16:creationId xmlns:a16="http://schemas.microsoft.com/office/drawing/2014/main" id="{834C1150-BAA8-4412-A06E-5F9392DA8CD3}"/>
              </a:ext>
            </a:extLst>
          </p:cNvPr>
          <p:cNvSpPr txBox="1">
            <a:spLocks/>
          </p:cNvSpPr>
          <p:nvPr/>
        </p:nvSpPr>
        <p:spPr>
          <a:xfrm>
            <a:off x="268926" y="1507381"/>
            <a:ext cx="623875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Between Sales and Sales Person</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6" name="Title 1">
            <a:extLst>
              <a:ext uri="{FF2B5EF4-FFF2-40B4-BE49-F238E27FC236}">
                <a16:creationId xmlns:a16="http://schemas.microsoft.com/office/drawing/2014/main" id="{522FA557-AE5B-4626-BB29-B173E4A9E3F9}"/>
              </a:ext>
            </a:extLst>
          </p:cNvPr>
          <p:cNvSpPr txBox="1">
            <a:spLocks/>
          </p:cNvSpPr>
          <p:nvPr/>
        </p:nvSpPr>
        <p:spPr>
          <a:xfrm>
            <a:off x="798944" y="1999288"/>
            <a:ext cx="7288152" cy="14297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Here’s the sales for each person.</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The bridge table is at a higher or lower level of details. </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It should have more rows. </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2" name="Picture 1">
            <a:extLst>
              <a:ext uri="{FF2B5EF4-FFF2-40B4-BE49-F238E27FC236}">
                <a16:creationId xmlns:a16="http://schemas.microsoft.com/office/drawing/2014/main" id="{3D4C477B-0DCC-4731-9692-CFCBB447EC08}"/>
              </a:ext>
            </a:extLst>
          </p:cNvPr>
          <p:cNvPicPr>
            <a:picLocks noChangeAspect="1"/>
          </p:cNvPicPr>
          <p:nvPr/>
        </p:nvPicPr>
        <p:blipFill>
          <a:blip r:embed="rId5"/>
          <a:stretch>
            <a:fillRect/>
          </a:stretch>
        </p:blipFill>
        <p:spPr>
          <a:xfrm>
            <a:off x="3388302" y="3619004"/>
            <a:ext cx="5068007" cy="2200582"/>
          </a:xfrm>
          <a:prstGeom prst="rect">
            <a:avLst/>
          </a:prstGeom>
        </p:spPr>
      </p:pic>
    </p:spTree>
    <p:extLst>
      <p:ext uri="{BB962C8B-B14F-4D97-AF65-F5344CB8AC3E}">
        <p14:creationId xmlns:p14="http://schemas.microsoft.com/office/powerpoint/2010/main" val="23676717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2C5E45-3098-48F5-8CB2-428DFC9CE88D}"/>
              </a:ext>
            </a:extLst>
          </p:cNvPr>
          <p:cNvPicPr>
            <a:picLocks noChangeAspect="1"/>
          </p:cNvPicPr>
          <p:nvPr/>
        </p:nvPicPr>
        <p:blipFill rotWithShape="1">
          <a:blip r:embed="rId3"/>
          <a:srcRect t="737" b="36181"/>
          <a:stretch/>
        </p:blipFill>
        <p:spPr>
          <a:xfrm>
            <a:off x="2523626" y="1840675"/>
            <a:ext cx="7144747" cy="199505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328D004-6DAA-42DC-BA2B-D1201B799BAD}"/>
              </a:ext>
            </a:extLst>
          </p:cNvPr>
          <p:cNvPicPr>
            <a:picLocks noChangeAspect="1"/>
          </p:cNvPicPr>
          <p:nvPr/>
        </p:nvPicPr>
        <p:blipFill rotWithShape="1">
          <a:blip r:embed="rId3"/>
          <a:srcRect t="736" b="2053"/>
          <a:stretch/>
        </p:blipFill>
        <p:spPr>
          <a:xfrm>
            <a:off x="2523627" y="1840675"/>
            <a:ext cx="7144747" cy="3074432"/>
          </a:xfrm>
          <a:prstGeom prst="rect">
            <a:avLst/>
          </a:prstGeom>
        </p:spPr>
      </p:pic>
      <p:pic>
        <p:nvPicPr>
          <p:cNvPr id="4" name="Picture 3">
            <a:extLst>
              <a:ext uri="{FF2B5EF4-FFF2-40B4-BE49-F238E27FC236}">
                <a16:creationId xmlns:a16="http://schemas.microsoft.com/office/drawing/2014/main" id="{46C35F1D-6F87-4F5C-8ECA-C21D03866292}"/>
              </a:ext>
            </a:extLst>
          </p:cNvPr>
          <p:cNvPicPr>
            <a:picLocks noChangeAspect="1"/>
          </p:cNvPicPr>
          <p:nvPr/>
        </p:nvPicPr>
        <p:blipFill rotWithShape="1">
          <a:blip r:embed="rId6"/>
          <a:srcRect t="29970"/>
          <a:stretch/>
        </p:blipFill>
        <p:spPr>
          <a:xfrm>
            <a:off x="2523626" y="2766951"/>
            <a:ext cx="4629796" cy="2148156"/>
          </a:xfrm>
          <a:prstGeom prst="rect">
            <a:avLst/>
          </a:prstGeom>
        </p:spPr>
      </p:pic>
      <p:sp>
        <p:nvSpPr>
          <p:cNvPr id="11" name="Title 1">
            <a:extLst>
              <a:ext uri="{FF2B5EF4-FFF2-40B4-BE49-F238E27FC236}">
                <a16:creationId xmlns:a16="http://schemas.microsoft.com/office/drawing/2014/main" id="{43675DDF-3294-43D9-92A1-6B4C2A8E6540}"/>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Relationship</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311365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1DFD6-C20B-4D1C-9B01-7FB20681C61E}"/>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568AB4A5-8FDD-499D-B33D-A2830B7EDB26}"/>
              </a:ext>
            </a:extLst>
          </p:cNvPr>
          <p:cNvSpPr/>
          <p:nvPr/>
        </p:nvSpPr>
        <p:spPr>
          <a:xfrm>
            <a:off x="10436198" y="2288621"/>
            <a:ext cx="1323183" cy="8478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79A762F-5638-444A-9692-8324F1D3A0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265039" y="1804585"/>
            <a:ext cx="914400" cy="914400"/>
          </a:xfrm>
          <a:prstGeom prst="rect">
            <a:avLst/>
          </a:prstGeom>
        </p:spPr>
      </p:pic>
    </p:spTree>
    <p:extLst>
      <p:ext uri="{BB962C8B-B14F-4D97-AF65-F5344CB8AC3E}">
        <p14:creationId xmlns:p14="http://schemas.microsoft.com/office/powerpoint/2010/main" val="38049387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Title 1">
            <a:extLst>
              <a:ext uri="{FF2B5EF4-FFF2-40B4-BE49-F238E27FC236}">
                <a16:creationId xmlns:a16="http://schemas.microsoft.com/office/drawing/2014/main" id="{05CE2238-9726-4347-98D2-BF19747F9121}"/>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DAX Calculation</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5" name="Title 1">
            <a:extLst>
              <a:ext uri="{FF2B5EF4-FFF2-40B4-BE49-F238E27FC236}">
                <a16:creationId xmlns:a16="http://schemas.microsoft.com/office/drawing/2014/main" id="{834C1150-BAA8-4412-A06E-5F9392DA8CD3}"/>
              </a:ext>
            </a:extLst>
          </p:cNvPr>
          <p:cNvSpPr txBox="1">
            <a:spLocks/>
          </p:cNvSpPr>
          <p:nvPr/>
        </p:nvSpPr>
        <p:spPr>
          <a:xfrm>
            <a:off x="268926" y="1507381"/>
            <a:ext cx="623875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SUMX(</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6" name="Title 1">
            <a:extLst>
              <a:ext uri="{FF2B5EF4-FFF2-40B4-BE49-F238E27FC236}">
                <a16:creationId xmlns:a16="http://schemas.microsoft.com/office/drawing/2014/main" id="{522FA557-AE5B-4626-BB29-B173E4A9E3F9}"/>
              </a:ext>
            </a:extLst>
          </p:cNvPr>
          <p:cNvSpPr txBox="1">
            <a:spLocks/>
          </p:cNvSpPr>
          <p:nvPr/>
        </p:nvSpPr>
        <p:spPr>
          <a:xfrm>
            <a:off x="798944" y="1999288"/>
            <a:ext cx="7288152" cy="14297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200" dirty="0">
                <a:solidFill>
                  <a:prstClr val="white"/>
                </a:solidFill>
                <a:latin typeface="Segoe UI Light" panose="020B0502040204020203" pitchFamily="34" charset="0"/>
                <a:cs typeface="Segoe UI Light" panose="020B0502040204020203" pitchFamily="34" charset="0"/>
              </a:rPr>
              <a:t>‘Sales Person Bridge’,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‘Sales’[Total Sales] *</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3200" dirty="0">
                <a:solidFill>
                  <a:prstClr val="white"/>
                </a:solidFill>
                <a:latin typeface="Segoe UI Light" panose="020B0502040204020203" pitchFamily="34" charset="0"/>
                <a:cs typeface="Segoe UI Light" panose="020B0502040204020203" pitchFamily="34" charset="0"/>
              </a:rPr>
              <a:t>‘Sales Person Bridge’[Allocation])</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9" name="Title 1">
            <a:extLst>
              <a:ext uri="{FF2B5EF4-FFF2-40B4-BE49-F238E27FC236}">
                <a16:creationId xmlns:a16="http://schemas.microsoft.com/office/drawing/2014/main" id="{5971B306-359B-4501-9213-C8990B4C0E7B}"/>
              </a:ext>
            </a:extLst>
          </p:cNvPr>
          <p:cNvSpPr txBox="1">
            <a:spLocks/>
          </p:cNvSpPr>
          <p:nvPr/>
        </p:nvSpPr>
        <p:spPr>
          <a:xfrm>
            <a:off x="268926" y="4143857"/>
            <a:ext cx="10899585" cy="14297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You have to multiply each row column at a time to get the total.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SUMX is an iterator and will do it row by row. </a:t>
            </a:r>
            <a:endParaRPr lang="en-US" sz="2400" dirty="0">
              <a:solidFill>
                <a:prstClr val="white"/>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When it has all the multiplications done, then it will add all the totals to get the sum.</a:t>
            </a:r>
          </a:p>
        </p:txBody>
      </p:sp>
    </p:spTree>
    <p:extLst>
      <p:ext uri="{BB962C8B-B14F-4D97-AF65-F5344CB8AC3E}">
        <p14:creationId xmlns:p14="http://schemas.microsoft.com/office/powerpoint/2010/main" val="1044323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Weighted Allocation</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8</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25E337D-26D1-4535-9B0B-15F0049CFF29}"/>
              </a:ext>
            </a:extLst>
          </p:cNvPr>
          <p:cNvSpPr/>
          <p:nvPr/>
        </p:nvSpPr>
        <p:spPr>
          <a:xfrm>
            <a:off x="637311" y="5253335"/>
            <a:ext cx="1100053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alibri" panose="020F0502020204030204"/>
              </a:rPr>
              <a:t>pending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1880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03H.pbix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2" name="Picture 1">
            <a:extLst>
              <a:ext uri="{FF2B5EF4-FFF2-40B4-BE49-F238E27FC236}">
                <a16:creationId xmlns:a16="http://schemas.microsoft.com/office/drawing/2014/main" id="{F49EFB27-03D5-430E-A7FB-F76AD2833E10}"/>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31848538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1F7FC3-C6CD-459C-9690-23E2AC4EA1BD}"/>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3812F223-3074-4CF7-92C3-66C2F0CA38C8}"/>
              </a:ext>
            </a:extLst>
          </p:cNvPr>
          <p:cNvSpPr/>
          <p:nvPr/>
        </p:nvSpPr>
        <p:spPr>
          <a:xfrm>
            <a:off x="795647" y="5837160"/>
            <a:ext cx="10600706" cy="369332"/>
          </a:xfrm>
          <a:prstGeom prst="rect">
            <a:avLst/>
          </a:prstGeom>
        </p:spPr>
        <p:txBody>
          <a:bodyPr wrap="square">
            <a:spAutoFit/>
          </a:bodyPr>
          <a:lstStyle/>
          <a:p>
            <a:pPr lvl="0" algn="ctr">
              <a:defRPr/>
            </a:pPr>
            <a:r>
              <a:rPr lang="en-US" dirty="0">
                <a:solidFill>
                  <a:schemeClr val="bg1"/>
                </a:solidFill>
              </a:rPr>
              <a:t>We need to find something that makes a record unique or a combination of columns in order to join the table.</a:t>
            </a:r>
          </a:p>
        </p:txBody>
      </p:sp>
      <p:sp>
        <p:nvSpPr>
          <p:cNvPr id="6" name="Rectangle 5">
            <a:extLst>
              <a:ext uri="{FF2B5EF4-FFF2-40B4-BE49-F238E27FC236}">
                <a16:creationId xmlns:a16="http://schemas.microsoft.com/office/drawing/2014/main" id="{153B87ED-8859-46FB-A3E2-56E329244E24}"/>
              </a:ext>
            </a:extLst>
          </p:cNvPr>
          <p:cNvSpPr/>
          <p:nvPr/>
        </p:nvSpPr>
        <p:spPr>
          <a:xfrm>
            <a:off x="795647" y="1393809"/>
            <a:ext cx="10600706" cy="369332"/>
          </a:xfrm>
          <a:prstGeom prst="rect">
            <a:avLst/>
          </a:prstGeom>
        </p:spPr>
        <p:txBody>
          <a:bodyPr wrap="square">
            <a:spAutoFit/>
          </a:bodyPr>
          <a:lstStyle/>
          <a:p>
            <a:pPr lvl="0" algn="ctr">
              <a:defRPr/>
            </a:pPr>
            <a:r>
              <a:rPr lang="en-US" dirty="0">
                <a:solidFill>
                  <a:schemeClr val="bg1"/>
                </a:solidFill>
              </a:rPr>
              <a:t>First, we need to stablish a relationship.</a:t>
            </a:r>
          </a:p>
        </p:txBody>
      </p:sp>
    </p:spTree>
    <p:extLst>
      <p:ext uri="{BB962C8B-B14F-4D97-AF65-F5344CB8AC3E}">
        <p14:creationId xmlns:p14="http://schemas.microsoft.com/office/powerpoint/2010/main" val="2623108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216F46-B641-4768-B28B-827FC4323E28}"/>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7EA22553-E90E-4BEB-B4D9-AE00C1B31543}"/>
              </a:ext>
            </a:extLst>
          </p:cNvPr>
          <p:cNvSpPr/>
          <p:nvPr/>
        </p:nvSpPr>
        <p:spPr>
          <a:xfrm>
            <a:off x="4296656" y="1647354"/>
            <a:ext cx="2614783" cy="4884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C5FD55D-4EEE-460B-8407-E79F749B9F0B}"/>
              </a:ext>
            </a:extLst>
          </p:cNvPr>
          <p:cNvSpPr/>
          <p:nvPr/>
        </p:nvSpPr>
        <p:spPr>
          <a:xfrm>
            <a:off x="795647" y="1278022"/>
            <a:ext cx="10600706" cy="369332"/>
          </a:xfrm>
          <a:prstGeom prst="rect">
            <a:avLst/>
          </a:prstGeom>
        </p:spPr>
        <p:txBody>
          <a:bodyPr wrap="square">
            <a:spAutoFit/>
          </a:bodyPr>
          <a:lstStyle/>
          <a:p>
            <a:pPr lvl="0" algn="ctr">
              <a:defRPr/>
            </a:pPr>
            <a:r>
              <a:rPr lang="en-US" dirty="0">
                <a:solidFill>
                  <a:srgbClr val="00B050"/>
                </a:solidFill>
              </a:rPr>
              <a:t>These two together make every row unique.</a:t>
            </a:r>
          </a:p>
        </p:txBody>
      </p:sp>
    </p:spTree>
    <p:extLst>
      <p:ext uri="{BB962C8B-B14F-4D97-AF65-F5344CB8AC3E}">
        <p14:creationId xmlns:p14="http://schemas.microsoft.com/office/powerpoint/2010/main" val="24988022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4D9287-6A00-4BC4-9A39-9D707F7F7B09}"/>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693213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FCB17C-774C-456D-964C-570B4AEF0BD7}"/>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3452982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FB80B9-27DB-4AE9-A506-869791D8058A}"/>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2879A1A0-0B72-4DB0-9D6C-6A06D19AA699}"/>
              </a:ext>
            </a:extLst>
          </p:cNvPr>
          <p:cNvSpPr/>
          <p:nvPr/>
        </p:nvSpPr>
        <p:spPr>
          <a:xfrm>
            <a:off x="795647" y="5837160"/>
            <a:ext cx="10600706" cy="369332"/>
          </a:xfrm>
          <a:prstGeom prst="rect">
            <a:avLst/>
          </a:prstGeom>
        </p:spPr>
        <p:txBody>
          <a:bodyPr wrap="square">
            <a:spAutoFit/>
          </a:bodyPr>
          <a:lstStyle/>
          <a:p>
            <a:pPr lvl="0" algn="ctr">
              <a:defRPr/>
            </a:pPr>
            <a:r>
              <a:rPr lang="en-US" dirty="0">
                <a:solidFill>
                  <a:schemeClr val="bg1"/>
                </a:solidFill>
              </a:rPr>
              <a:t>We want this set to both (bi-directional) to filter the Sales table.</a:t>
            </a:r>
          </a:p>
        </p:txBody>
      </p:sp>
    </p:spTree>
    <p:extLst>
      <p:ext uri="{BB962C8B-B14F-4D97-AF65-F5344CB8AC3E}">
        <p14:creationId xmlns:p14="http://schemas.microsoft.com/office/powerpoint/2010/main" val="9049493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BAA030-A94E-41F0-BF37-D593E8513DDA}"/>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866239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28E2FC-8BBC-47AB-893F-D59F8D856861}"/>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500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1B5B9BE-788D-4CAA-AB00-3CDC1FF2C2D3}"/>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Graphic 16" descr="Line Arrow: Clockwise curve">
            <a:extLst>
              <a:ext uri="{FF2B5EF4-FFF2-40B4-BE49-F238E27FC236}">
                <a16:creationId xmlns:a16="http://schemas.microsoft.com/office/drawing/2014/main" id="{D670603A-0FE5-475C-988C-FF504494DB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2683774" y="3672714"/>
            <a:ext cx="914400" cy="914400"/>
          </a:xfrm>
          <a:prstGeom prst="rect">
            <a:avLst/>
          </a:prstGeom>
        </p:spPr>
      </p:pic>
    </p:spTree>
    <p:extLst>
      <p:ext uri="{BB962C8B-B14F-4D97-AF65-F5344CB8AC3E}">
        <p14:creationId xmlns:p14="http://schemas.microsoft.com/office/powerpoint/2010/main" val="6682753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BD5B45-57E0-4D45-B762-5BAF09FEE147}"/>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a:extLst>
              <a:ext uri="{FF2B5EF4-FFF2-40B4-BE49-F238E27FC236}">
                <a16:creationId xmlns:a16="http://schemas.microsoft.com/office/drawing/2014/main" id="{83F5CA1A-7C0B-4662-B1B8-4899F37F112F}"/>
              </a:ext>
            </a:extLst>
          </p:cNvPr>
          <p:cNvPicPr>
            <a:picLocks noChangeAspect="1"/>
          </p:cNvPicPr>
          <p:nvPr/>
        </p:nvPicPr>
        <p:blipFill rotWithShape="1">
          <a:blip r:embed="rId6"/>
          <a:srcRect t="8756" r="5427"/>
          <a:stretch/>
        </p:blipFill>
        <p:spPr>
          <a:xfrm>
            <a:off x="467127" y="2552700"/>
            <a:ext cx="4333473" cy="2346916"/>
          </a:xfrm>
          <a:prstGeom prst="rect">
            <a:avLst/>
          </a:prstGeom>
        </p:spPr>
      </p:pic>
    </p:spTree>
    <p:extLst>
      <p:ext uri="{BB962C8B-B14F-4D97-AF65-F5344CB8AC3E}">
        <p14:creationId xmlns:p14="http://schemas.microsoft.com/office/powerpoint/2010/main" val="326849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7A8757A0-0DED-41CE-A375-623C59D475F0}"/>
              </a:ext>
            </a:extLst>
          </p:cNvPr>
          <p:cNvPicPr>
            <a:picLocks noChangeAspect="1"/>
          </p:cNvPicPr>
          <p:nvPr/>
        </p:nvPicPr>
        <p:blipFill>
          <a:blip r:embed="rId5"/>
          <a:stretch>
            <a:fillRect/>
          </a:stretch>
        </p:blipFill>
        <p:spPr>
          <a:xfrm>
            <a:off x="3699" y="0"/>
            <a:ext cx="12184602" cy="6858000"/>
          </a:xfrm>
          <a:prstGeom prst="rect">
            <a:avLst/>
          </a:prstGeom>
        </p:spPr>
      </p:pic>
    </p:spTree>
    <p:extLst>
      <p:ext uri="{BB962C8B-B14F-4D97-AF65-F5344CB8AC3E}">
        <p14:creationId xmlns:p14="http://schemas.microsoft.com/office/powerpoint/2010/main" val="6148599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9F59F3-ED62-43FF-A12A-8F606DA3C961}"/>
              </a:ext>
            </a:extLst>
          </p:cNvPr>
          <p:cNvPicPr>
            <a:picLocks noChangeAspect="1"/>
          </p:cNvPicPr>
          <p:nvPr/>
        </p:nvPicPr>
        <p:blipFill>
          <a:blip r:embed="rId3"/>
          <a:stretch>
            <a:fillRect/>
          </a:stretch>
        </p:blipFill>
        <p:spPr>
          <a:xfrm>
            <a:off x="3699" y="0"/>
            <a:ext cx="1218460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721287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7659584" y="1507382"/>
            <a:ext cx="4134850" cy="199993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8</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6" y="1507381"/>
            <a:ext cx="520477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Many to Many</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015408"/>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SUMX</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3554421"/>
            <a:ext cx="10369798" cy="117389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Really good use cases for this</a:t>
            </a:r>
            <a:r>
              <a:rPr kumimoji="0" lang="en-US" sz="24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iterator function.</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Title 1">
            <a:extLst>
              <a:ext uri="{FF2B5EF4-FFF2-40B4-BE49-F238E27FC236}">
                <a16:creationId xmlns:a16="http://schemas.microsoft.com/office/drawing/2014/main" id="{FCD5AAA1-3756-4B0B-A580-3E5071CC4093}"/>
              </a:ext>
            </a:extLst>
          </p:cNvPr>
          <p:cNvSpPr txBox="1">
            <a:spLocks/>
          </p:cNvSpPr>
          <p:nvPr/>
        </p:nvSpPr>
        <p:spPr>
          <a:xfrm>
            <a:off x="798944" y="1999289"/>
            <a:ext cx="6148121"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Over Counting</a:t>
            </a:r>
          </a:p>
        </p:txBody>
      </p:sp>
    </p:spTree>
    <p:extLst>
      <p:ext uri="{BB962C8B-B14F-4D97-AF65-F5344CB8AC3E}">
        <p14:creationId xmlns:p14="http://schemas.microsoft.com/office/powerpoint/2010/main" val="164268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4"/>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5"/>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pic>
        <p:nvPicPr>
          <p:cNvPr id="12" name="Picture 11" descr="A close up of a logo&#10;&#10;Description generated with very high confidence">
            <a:hlinkClick r:id="rId6"/>
            <a:extLst>
              <a:ext uri="{FF2B5EF4-FFF2-40B4-BE49-F238E27FC236}">
                <a16:creationId xmlns:a16="http://schemas.microsoft.com/office/drawing/2014/main" id="{7AF400B2-E918-46E5-8092-24A54044946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Filtering</a:t>
            </a:r>
          </a:p>
          <a:p>
            <a:pPr>
              <a:buClr>
                <a:srgbClr val="F2C812"/>
              </a:buClr>
            </a:pPr>
            <a:r>
              <a:rPr lang="en-US" sz="2000" dirty="0"/>
              <a:t>Cross-Filtering and Time Intelligence</a:t>
            </a:r>
          </a:p>
          <a:p>
            <a:pPr>
              <a:buClr>
                <a:srgbClr val="F2C812"/>
              </a:buClr>
            </a:pPr>
            <a:r>
              <a:rPr lang="en-US" sz="2000" dirty="0"/>
              <a:t>Many to Many with DAX</a:t>
            </a:r>
          </a:p>
          <a:p>
            <a:pPr>
              <a:buClr>
                <a:srgbClr val="F2C812"/>
              </a:buClr>
            </a:pPr>
            <a:r>
              <a:rPr lang="en-US" sz="2000" dirty="0"/>
              <a:t>Creating a Bridge Table</a:t>
            </a:r>
          </a:p>
          <a:p>
            <a:pPr>
              <a:buClr>
                <a:srgbClr val="F2C812"/>
              </a:buClr>
            </a:pPr>
            <a:r>
              <a:rPr lang="en-US" sz="2000" dirty="0"/>
              <a:t>Role Playing Tables with DAX</a:t>
            </a:r>
          </a:p>
          <a:p>
            <a:pPr>
              <a:buClr>
                <a:srgbClr val="F2C812"/>
              </a:buClr>
            </a:pPr>
            <a:r>
              <a:rPr lang="en-US" sz="2000" dirty="0"/>
              <a:t>Role Playing Tables without DAX</a:t>
            </a:r>
          </a:p>
          <a:p>
            <a:pPr>
              <a:buClr>
                <a:srgbClr val="F2C812"/>
              </a:buClr>
            </a:pPr>
            <a:r>
              <a:rPr lang="en-US" sz="2000" dirty="0"/>
              <a:t>Mismatched Granularities</a:t>
            </a:r>
          </a:p>
          <a:p>
            <a:pPr>
              <a:buClr>
                <a:srgbClr val="F2C812"/>
              </a:buClr>
            </a:pPr>
            <a:r>
              <a:rPr lang="en-US" sz="2000" dirty="0"/>
              <a:t>Weighted Allocation</a:t>
            </a:r>
          </a:p>
          <a:p>
            <a:pPr>
              <a:buClr>
                <a:srgbClr val="F2C812"/>
              </a:buClr>
            </a:pPr>
            <a:r>
              <a:rPr lang="en-US" sz="2000" dirty="0">
                <a:solidFill>
                  <a:srgbClr val="F2C812"/>
                </a:solidFill>
              </a:rPr>
              <a:t>Data Refresh Overview</a:t>
            </a:r>
          </a:p>
          <a:p>
            <a:pPr>
              <a:buClr>
                <a:srgbClr val="F2C812"/>
              </a:buClr>
            </a:pPr>
            <a:r>
              <a:rPr lang="en-US" sz="2000" dirty="0">
                <a:solidFill>
                  <a:srgbClr val="F2C812"/>
                </a:solidFill>
              </a:rPr>
              <a:t>Scheduling Data Refresh</a:t>
            </a:r>
          </a:p>
          <a:p>
            <a:pPr>
              <a:buClr>
                <a:srgbClr val="F2C812"/>
              </a:buClr>
            </a:pPr>
            <a:r>
              <a:rPr lang="en-US" sz="2000" dirty="0">
                <a:solidFill>
                  <a:srgbClr val="F2C812"/>
                </a:solidFill>
              </a:rPr>
              <a:t>Implementing Row Level Security</a:t>
            </a:r>
          </a:p>
          <a:p>
            <a:pPr>
              <a:buClr>
                <a:srgbClr val="F2C812"/>
              </a:buClr>
            </a:pPr>
            <a:r>
              <a:rPr lang="en-US" sz="2000" dirty="0">
                <a:solidFill>
                  <a:srgbClr val="F2C812"/>
                </a:solidFill>
              </a:rPr>
              <a:t>Implementing Dynamic Security</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5" name="Picture 14" descr="A close up of a logo&#10;&#10;Description generated with very high confidence">
            <a:hlinkClick r:id="rId5"/>
            <a:extLst>
              <a:ext uri="{FF2B5EF4-FFF2-40B4-BE49-F238E27FC236}">
                <a16:creationId xmlns:a16="http://schemas.microsoft.com/office/drawing/2014/main" id="{0E1C5095-1194-494E-86D7-5FBAC9AB44D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bit.ly/pbi18</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8D452671-9A3B-4B56-B7FB-D61F26387AE8}"/>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908463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Wednesday, Dec 18</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- 1 pm</a:t>
            </a:r>
          </a:p>
          <a:p>
            <a:pPr lvl="0" algn="l">
              <a:defRPr/>
            </a:pPr>
            <a:r>
              <a:rPr lang="en-US" sz="1600" dirty="0">
                <a:solidFill>
                  <a:srgbClr val="008FD5"/>
                </a:solidFill>
                <a:latin typeface="Segoe UI"/>
              </a:rPr>
              <a:t>Power BI Advanced</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URL: </a:t>
            </a:r>
            <a:r>
              <a:rPr kumimoji="0" lang="en-US" sz="2000" b="0" i="0" u="none" strike="noStrike" kern="1200" cap="none" spc="0" normalizeH="0" baseline="0" noProof="0" dirty="0">
                <a:ln>
                  <a:noFill/>
                </a:ln>
                <a:solidFill>
                  <a:srgbClr val="F2C812"/>
                </a:solidFill>
                <a:effectLst/>
                <a:uLnTx/>
                <a:uFillTx/>
                <a:latin typeface="Calibri" panose="020F0502020204030204"/>
              </a:rPr>
              <a:t>https://bit.ly/pbi18</a:t>
            </a: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008FD5"/>
                </a:solidFill>
                <a:latin typeface="Segoe UI"/>
              </a:rPr>
              <a:t>Instructor</a:t>
            </a:r>
            <a:endParaRPr kumimoji="0" lang="en-US" sz="2000" b="0" i="0" u="none" strike="noStrike" kern="1200" cap="none" spc="0" normalizeH="0" baseline="0" noProof="0" dirty="0">
              <a:ln>
                <a:noFill/>
              </a:ln>
              <a:solidFill>
                <a:srgbClr val="008FD5"/>
              </a:solidFill>
              <a:effectLst/>
              <a:uLnTx/>
              <a:uFillTx/>
              <a:latin typeface="Segoe UI"/>
              <a:cs typeface="Segoe UI Light" charset="0"/>
            </a:endParaRP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B4E04E86-4679-485A-A005-4FFB7DB16C8A}"/>
              </a:ext>
            </a:extLst>
          </p:cNvPr>
          <p:cNvPicPr>
            <a:picLocks noChangeAspect="1"/>
          </p:cNvPicPr>
          <p:nvPr/>
        </p:nvPicPr>
        <p:blipFill rotWithShape="1">
          <a:blip r:embed="rId5"/>
          <a:srcRect l="6269" t="23226" r="23567" b="28459"/>
          <a:stretch/>
        </p:blipFill>
        <p:spPr>
          <a:xfrm>
            <a:off x="106724" y="1103671"/>
            <a:ext cx="11978552" cy="4650658"/>
          </a:xfrm>
          <a:prstGeom prst="rect">
            <a:avLst/>
          </a:prstGeom>
        </p:spPr>
      </p:pic>
      <p:cxnSp>
        <p:nvCxnSpPr>
          <p:cNvPr id="6" name="Straight Arrow Connector 5">
            <a:extLst>
              <a:ext uri="{FF2B5EF4-FFF2-40B4-BE49-F238E27FC236}">
                <a16:creationId xmlns:a16="http://schemas.microsoft.com/office/drawing/2014/main" id="{DB8ABB94-9B02-4D40-9B90-8234595F9F91}"/>
              </a:ext>
            </a:extLst>
          </p:cNvPr>
          <p:cNvCxnSpPr/>
          <p:nvPr/>
        </p:nvCxnSpPr>
        <p:spPr>
          <a:xfrm flipV="1">
            <a:off x="3864077" y="4129548"/>
            <a:ext cx="698091" cy="92423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0862E97-92B5-452B-A720-9CFB1FB4AE34}"/>
              </a:ext>
            </a:extLst>
          </p:cNvPr>
          <p:cNvCxnSpPr>
            <a:cxnSpLocks/>
          </p:cNvCxnSpPr>
          <p:nvPr/>
        </p:nvCxnSpPr>
        <p:spPr>
          <a:xfrm flipH="1">
            <a:off x="3165986" y="1574389"/>
            <a:ext cx="698091" cy="92423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726206-EA52-4CA7-91E2-DDE13B049C49}"/>
              </a:ext>
            </a:extLst>
          </p:cNvPr>
          <p:cNvSpPr txBox="1"/>
          <p:nvPr/>
        </p:nvSpPr>
        <p:spPr>
          <a:xfrm>
            <a:off x="3864077" y="1251223"/>
            <a:ext cx="1720645" cy="646331"/>
          </a:xfrm>
          <a:prstGeom prst="rect">
            <a:avLst/>
          </a:prstGeom>
          <a:noFill/>
        </p:spPr>
        <p:txBody>
          <a:bodyPr wrap="square" rtlCol="0">
            <a:spAutoFit/>
          </a:bodyPr>
          <a:lstStyle/>
          <a:p>
            <a:r>
              <a:rPr lang="en-US" dirty="0">
                <a:solidFill>
                  <a:schemeClr val="bg1"/>
                </a:solidFill>
              </a:rPr>
              <a:t>The One-side of the relationship</a:t>
            </a:r>
          </a:p>
        </p:txBody>
      </p:sp>
      <p:sp>
        <p:nvSpPr>
          <p:cNvPr id="15" name="TextBox 14">
            <a:extLst>
              <a:ext uri="{FF2B5EF4-FFF2-40B4-BE49-F238E27FC236}">
                <a16:creationId xmlns:a16="http://schemas.microsoft.com/office/drawing/2014/main" id="{E3E49AAB-82D8-46B0-BF17-53464548973A}"/>
              </a:ext>
            </a:extLst>
          </p:cNvPr>
          <p:cNvSpPr txBox="1"/>
          <p:nvPr/>
        </p:nvSpPr>
        <p:spPr>
          <a:xfrm>
            <a:off x="1995948" y="4730612"/>
            <a:ext cx="1868129" cy="646331"/>
          </a:xfrm>
          <a:prstGeom prst="rect">
            <a:avLst/>
          </a:prstGeom>
          <a:noFill/>
        </p:spPr>
        <p:txBody>
          <a:bodyPr wrap="square" rtlCol="0">
            <a:spAutoFit/>
          </a:bodyPr>
          <a:lstStyle/>
          <a:p>
            <a:r>
              <a:rPr lang="en-US" dirty="0">
                <a:solidFill>
                  <a:schemeClr val="bg1"/>
                </a:solidFill>
              </a:rPr>
              <a:t>The Many-side of the relationship</a:t>
            </a:r>
          </a:p>
        </p:txBody>
      </p:sp>
      <p:sp>
        <p:nvSpPr>
          <p:cNvPr id="17" name="TextBox 16">
            <a:extLst>
              <a:ext uri="{FF2B5EF4-FFF2-40B4-BE49-F238E27FC236}">
                <a16:creationId xmlns:a16="http://schemas.microsoft.com/office/drawing/2014/main" id="{55274FC9-619F-4CEE-9A54-A046EA9DDA47}"/>
              </a:ext>
            </a:extLst>
          </p:cNvPr>
          <p:cNvSpPr txBox="1"/>
          <p:nvPr/>
        </p:nvSpPr>
        <p:spPr>
          <a:xfrm>
            <a:off x="4637574" y="2024598"/>
            <a:ext cx="3244645" cy="646331"/>
          </a:xfrm>
          <a:prstGeom prst="rect">
            <a:avLst/>
          </a:prstGeom>
          <a:noFill/>
        </p:spPr>
        <p:txBody>
          <a:bodyPr wrap="square" rtlCol="0">
            <a:spAutoFit/>
          </a:bodyPr>
          <a:lstStyle/>
          <a:p>
            <a:r>
              <a:rPr lang="en-US" dirty="0">
                <a:solidFill>
                  <a:schemeClr val="bg1"/>
                </a:solidFill>
              </a:rPr>
              <a:t>Directional triangle, indicating Product filters Internet Sales</a:t>
            </a:r>
          </a:p>
        </p:txBody>
      </p:sp>
      <p:cxnSp>
        <p:nvCxnSpPr>
          <p:cNvPr id="18" name="Straight Arrow Connector 17">
            <a:extLst>
              <a:ext uri="{FF2B5EF4-FFF2-40B4-BE49-F238E27FC236}">
                <a16:creationId xmlns:a16="http://schemas.microsoft.com/office/drawing/2014/main" id="{841A157D-9440-4FDD-BCD5-E9BAB5B99D4D}"/>
              </a:ext>
            </a:extLst>
          </p:cNvPr>
          <p:cNvCxnSpPr>
            <a:cxnSpLocks/>
          </p:cNvCxnSpPr>
          <p:nvPr/>
        </p:nvCxnSpPr>
        <p:spPr>
          <a:xfrm flipH="1">
            <a:off x="3939483" y="2344037"/>
            <a:ext cx="698091" cy="92423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60DD443-2716-4F18-B87C-308730F38F05}"/>
              </a:ext>
            </a:extLst>
          </p:cNvPr>
          <p:cNvSpPr txBox="1"/>
          <p:nvPr/>
        </p:nvSpPr>
        <p:spPr>
          <a:xfrm>
            <a:off x="8885238" y="4146415"/>
            <a:ext cx="3244645" cy="646331"/>
          </a:xfrm>
          <a:prstGeom prst="rect">
            <a:avLst/>
          </a:prstGeom>
          <a:noFill/>
        </p:spPr>
        <p:txBody>
          <a:bodyPr wrap="square" rtlCol="0">
            <a:spAutoFit/>
          </a:bodyPr>
          <a:lstStyle/>
          <a:p>
            <a:r>
              <a:rPr lang="en-US" dirty="0">
                <a:solidFill>
                  <a:schemeClr val="bg1"/>
                </a:solidFill>
              </a:rPr>
              <a:t>Directional triangle, indicating Customer filters Internet Sales</a:t>
            </a:r>
          </a:p>
        </p:txBody>
      </p:sp>
      <p:cxnSp>
        <p:nvCxnSpPr>
          <p:cNvPr id="20" name="Straight Arrow Connector 19">
            <a:extLst>
              <a:ext uri="{FF2B5EF4-FFF2-40B4-BE49-F238E27FC236}">
                <a16:creationId xmlns:a16="http://schemas.microsoft.com/office/drawing/2014/main" id="{554D7F90-8BD8-4934-B49C-C3655C6C17D0}"/>
              </a:ext>
            </a:extLst>
          </p:cNvPr>
          <p:cNvCxnSpPr>
            <a:cxnSpLocks/>
          </p:cNvCxnSpPr>
          <p:nvPr/>
        </p:nvCxnSpPr>
        <p:spPr>
          <a:xfrm flipH="1" flipV="1">
            <a:off x="8354041" y="3573491"/>
            <a:ext cx="531197" cy="89609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65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7"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3C8002-587E-4B29-8A5E-01879F436944}"/>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AD3BD277-57DE-4428-9AC7-4E5148F1B6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239639" y="1283885"/>
            <a:ext cx="914400" cy="914400"/>
          </a:xfrm>
          <a:prstGeom prst="rect">
            <a:avLst/>
          </a:prstGeom>
        </p:spPr>
      </p:pic>
    </p:spTree>
    <p:extLst>
      <p:ext uri="{BB962C8B-B14F-4D97-AF65-F5344CB8AC3E}">
        <p14:creationId xmlns:p14="http://schemas.microsoft.com/office/powerpoint/2010/main" val="4240117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chemeClr val="bg1"/>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EA1FF085-681C-4632-BB65-34DF10E0E3E5}"/>
              </a:ext>
            </a:extLst>
          </p:cNvPr>
          <p:cNvPicPr>
            <a:picLocks noChangeAspect="1"/>
          </p:cNvPicPr>
          <p:nvPr/>
        </p:nvPicPr>
        <p:blipFill>
          <a:blip r:embed="rId2"/>
          <a:stretch>
            <a:fillRect/>
          </a:stretch>
        </p:blipFill>
        <p:spPr>
          <a:xfrm>
            <a:off x="2508867" y="2131967"/>
            <a:ext cx="1293981" cy="2594066"/>
          </a:xfrm>
          <a:prstGeom prst="rect">
            <a:avLst/>
          </a:prstGeom>
        </p:spPr>
      </p:pic>
      <p:pic>
        <p:nvPicPr>
          <p:cNvPr id="8" name="Picture 7" descr="A close up of a logo&#10;&#10;Description generated with very high confidence">
            <a:hlinkClick r:id="rId3"/>
            <a:extLst>
              <a:ext uri="{FF2B5EF4-FFF2-40B4-BE49-F238E27FC236}">
                <a16:creationId xmlns:a16="http://schemas.microsoft.com/office/drawing/2014/main" id="{A528D67A-924C-403F-BF9A-0ED6C717819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9792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1F391C-D8A0-4307-A508-9AE0EF05941E}"/>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2E5DB997-CC75-44B5-AC4E-8EC677B342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239639" y="1283885"/>
            <a:ext cx="914400" cy="914400"/>
          </a:xfrm>
          <a:prstGeom prst="rect">
            <a:avLst/>
          </a:prstGeom>
        </p:spPr>
      </p:pic>
    </p:spTree>
    <p:extLst>
      <p:ext uri="{BB962C8B-B14F-4D97-AF65-F5344CB8AC3E}">
        <p14:creationId xmlns:p14="http://schemas.microsoft.com/office/powerpoint/2010/main" val="1772839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2CC8B0-84B9-4F25-8B38-A0A6CF2FB260}"/>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70657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6BDD2B-C127-41C1-8C1F-6AF2CD4AC372}"/>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98340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E6E64B65-E8AA-4AC8-A5E0-2DA704A5B0C3}"/>
              </a:ext>
            </a:extLst>
          </p:cNvPr>
          <p:cNvPicPr>
            <a:picLocks noChangeAspect="1"/>
          </p:cNvPicPr>
          <p:nvPr/>
        </p:nvPicPr>
        <p:blipFill>
          <a:blip r:embed="rId5"/>
          <a:stretch>
            <a:fillRect/>
          </a:stretch>
        </p:blipFill>
        <p:spPr>
          <a:xfrm>
            <a:off x="14287" y="0"/>
            <a:ext cx="12163425" cy="6858000"/>
          </a:xfrm>
          <a:prstGeom prst="rect">
            <a:avLst/>
          </a:prstGeom>
        </p:spPr>
      </p:pic>
    </p:spTree>
    <p:extLst>
      <p:ext uri="{BB962C8B-B14F-4D97-AF65-F5344CB8AC3E}">
        <p14:creationId xmlns:p14="http://schemas.microsoft.com/office/powerpoint/2010/main" val="1368041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ACB76-2C09-4707-94C5-C53436D1C97A}"/>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6E037FF-59B0-40CA-B974-FE575DF6B8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28038" y="3138085"/>
            <a:ext cx="914400" cy="914400"/>
          </a:xfrm>
          <a:prstGeom prst="rect">
            <a:avLst/>
          </a:prstGeom>
        </p:spPr>
      </p:pic>
      <p:pic>
        <p:nvPicPr>
          <p:cNvPr id="6" name="Graphic 5" descr="Line Arrow: Clockwise curve">
            <a:extLst>
              <a:ext uri="{FF2B5EF4-FFF2-40B4-BE49-F238E27FC236}">
                <a16:creationId xmlns:a16="http://schemas.microsoft.com/office/drawing/2014/main" id="{EDA10DA5-555A-45D5-AAF0-1069B593EF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7970838" y="4522385"/>
            <a:ext cx="914400" cy="914400"/>
          </a:xfrm>
          <a:prstGeom prst="rect">
            <a:avLst/>
          </a:prstGeom>
        </p:spPr>
      </p:pic>
    </p:spTree>
    <p:extLst>
      <p:ext uri="{BB962C8B-B14F-4D97-AF65-F5344CB8AC3E}">
        <p14:creationId xmlns:p14="http://schemas.microsoft.com/office/powerpoint/2010/main" val="3075613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832435-5088-4650-8318-C1F00FFC526F}"/>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2E55ABEE-23ED-4178-B46E-46631474ED2D}"/>
              </a:ext>
            </a:extLst>
          </p:cNvPr>
          <p:cNvSpPr/>
          <p:nvPr/>
        </p:nvSpPr>
        <p:spPr>
          <a:xfrm>
            <a:off x="8759799" y="4600021"/>
            <a:ext cx="854102" cy="5815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6876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 name="Picture 5">
            <a:extLst>
              <a:ext uri="{FF2B5EF4-FFF2-40B4-BE49-F238E27FC236}">
                <a16:creationId xmlns:a16="http://schemas.microsoft.com/office/drawing/2014/main" id="{00B59E17-2FE1-4B25-AC18-F3F8C9E0222F}"/>
              </a:ext>
            </a:extLst>
          </p:cNvPr>
          <p:cNvPicPr>
            <a:picLocks noChangeAspect="1"/>
          </p:cNvPicPr>
          <p:nvPr/>
        </p:nvPicPr>
        <p:blipFill>
          <a:blip r:embed="rId5"/>
          <a:stretch>
            <a:fillRect/>
          </a:stretch>
        </p:blipFill>
        <p:spPr>
          <a:xfrm>
            <a:off x="14287" y="0"/>
            <a:ext cx="12163425" cy="6858000"/>
          </a:xfrm>
          <a:prstGeom prst="rect">
            <a:avLst/>
          </a:prstGeom>
        </p:spPr>
      </p:pic>
      <p:sp>
        <p:nvSpPr>
          <p:cNvPr id="9" name="Rectangle 8">
            <a:extLst>
              <a:ext uri="{FF2B5EF4-FFF2-40B4-BE49-F238E27FC236}">
                <a16:creationId xmlns:a16="http://schemas.microsoft.com/office/drawing/2014/main" id="{BA8C9AD6-DD50-4655-B54D-1DAA6B032ECB}"/>
              </a:ext>
            </a:extLst>
          </p:cNvPr>
          <p:cNvSpPr/>
          <p:nvPr/>
        </p:nvSpPr>
        <p:spPr>
          <a:xfrm>
            <a:off x="2921000" y="2060021"/>
            <a:ext cx="533400" cy="25119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18E3836-5751-4703-8E81-5304DFB50609}"/>
              </a:ext>
            </a:extLst>
          </p:cNvPr>
          <p:cNvSpPr txBox="1"/>
          <p:nvPr/>
        </p:nvSpPr>
        <p:spPr>
          <a:xfrm>
            <a:off x="3773948" y="2270820"/>
            <a:ext cx="3693652" cy="2308324"/>
          </a:xfrm>
          <a:prstGeom prst="rect">
            <a:avLst/>
          </a:prstGeom>
          <a:noFill/>
        </p:spPr>
        <p:txBody>
          <a:bodyPr wrap="square" rtlCol="0">
            <a:spAutoFit/>
          </a:bodyPr>
          <a:lstStyle/>
          <a:p>
            <a:r>
              <a:rPr lang="en-US" dirty="0">
                <a:solidFill>
                  <a:srgbClr val="FF0000"/>
                </a:solidFill>
              </a:rPr>
              <a:t>Duplicated value, typically due to a relationship doesn’t exist or its on the wrong column or data type.</a:t>
            </a:r>
          </a:p>
          <a:p>
            <a:endParaRPr lang="en-US" dirty="0">
              <a:solidFill>
                <a:srgbClr val="FF0000"/>
              </a:solidFill>
            </a:endParaRPr>
          </a:p>
          <a:p>
            <a:r>
              <a:rPr lang="en-US" dirty="0">
                <a:solidFill>
                  <a:srgbClr val="FF0000"/>
                </a:solidFill>
              </a:rPr>
              <a:t>We want a count of only the customers who purchased that product, not every single customer in the table.</a:t>
            </a:r>
          </a:p>
        </p:txBody>
      </p:sp>
    </p:spTree>
    <p:extLst>
      <p:ext uri="{BB962C8B-B14F-4D97-AF65-F5344CB8AC3E}">
        <p14:creationId xmlns:p14="http://schemas.microsoft.com/office/powerpoint/2010/main" val="396668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06D915A2-8858-44A2-8E8F-1C2D224C92FC}"/>
              </a:ext>
            </a:extLst>
          </p:cNvPr>
          <p:cNvPicPr>
            <a:picLocks noChangeAspect="1"/>
          </p:cNvPicPr>
          <p:nvPr/>
        </p:nvPicPr>
        <p:blipFill>
          <a:blip r:embed="rId5"/>
          <a:stretch>
            <a:fillRect/>
          </a:stretch>
        </p:blipFill>
        <p:spPr>
          <a:xfrm>
            <a:off x="14287" y="0"/>
            <a:ext cx="12163425" cy="6858000"/>
          </a:xfrm>
          <a:prstGeom prst="rect">
            <a:avLst/>
          </a:prstGeom>
        </p:spPr>
      </p:pic>
      <p:sp>
        <p:nvSpPr>
          <p:cNvPr id="5" name="TextBox 4">
            <a:extLst>
              <a:ext uri="{FF2B5EF4-FFF2-40B4-BE49-F238E27FC236}">
                <a16:creationId xmlns:a16="http://schemas.microsoft.com/office/drawing/2014/main" id="{CBC9D3AE-30B1-4B56-8B2C-5D62CFF89FAD}"/>
              </a:ext>
            </a:extLst>
          </p:cNvPr>
          <p:cNvSpPr txBox="1"/>
          <p:nvPr/>
        </p:nvSpPr>
        <p:spPr>
          <a:xfrm>
            <a:off x="5672267" y="4609281"/>
            <a:ext cx="2864822" cy="369332"/>
          </a:xfrm>
          <a:prstGeom prst="rect">
            <a:avLst/>
          </a:prstGeom>
          <a:noFill/>
        </p:spPr>
        <p:txBody>
          <a:bodyPr wrap="square" rtlCol="0">
            <a:spAutoFit/>
          </a:bodyPr>
          <a:lstStyle/>
          <a:p>
            <a:r>
              <a:rPr lang="en-US" dirty="0">
                <a:solidFill>
                  <a:schemeClr val="bg1"/>
                </a:solidFill>
              </a:rPr>
              <a:t>Double-click the relationship</a:t>
            </a:r>
          </a:p>
        </p:txBody>
      </p:sp>
      <p:cxnSp>
        <p:nvCxnSpPr>
          <p:cNvPr id="6" name="Straight Arrow Connector 5">
            <a:extLst>
              <a:ext uri="{FF2B5EF4-FFF2-40B4-BE49-F238E27FC236}">
                <a16:creationId xmlns:a16="http://schemas.microsoft.com/office/drawing/2014/main" id="{C6D88F1C-3BF9-4E4D-BD96-62B8B04CEA25}"/>
              </a:ext>
            </a:extLst>
          </p:cNvPr>
          <p:cNvCxnSpPr>
            <a:cxnSpLocks/>
          </p:cNvCxnSpPr>
          <p:nvPr/>
        </p:nvCxnSpPr>
        <p:spPr>
          <a:xfrm flipH="1" flipV="1">
            <a:off x="6573481" y="3713191"/>
            <a:ext cx="531197" cy="89609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88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DC82B1A-1CE5-4211-B510-8A637132CE91}"/>
              </a:ext>
            </a:extLst>
          </p:cNvPr>
          <p:cNvPicPr>
            <a:picLocks noChangeAspect="1"/>
          </p:cNvPicPr>
          <p:nvPr/>
        </p:nvPicPr>
        <p:blipFill>
          <a:blip r:embed="rId5"/>
          <a:stretch>
            <a:fillRect/>
          </a:stretch>
        </p:blipFill>
        <p:spPr>
          <a:xfrm>
            <a:off x="2728912" y="557212"/>
            <a:ext cx="6734175" cy="5743575"/>
          </a:xfrm>
          <a:prstGeom prst="rect">
            <a:avLst/>
          </a:prstGeom>
        </p:spPr>
      </p:pic>
      <p:sp>
        <p:nvSpPr>
          <p:cNvPr id="5" name="Rectangle 4">
            <a:extLst>
              <a:ext uri="{FF2B5EF4-FFF2-40B4-BE49-F238E27FC236}">
                <a16:creationId xmlns:a16="http://schemas.microsoft.com/office/drawing/2014/main" id="{92BA463A-FA91-4700-8CF6-4870FA5AE5B8}"/>
              </a:ext>
            </a:extLst>
          </p:cNvPr>
          <p:cNvSpPr/>
          <p:nvPr/>
        </p:nvSpPr>
        <p:spPr>
          <a:xfrm>
            <a:off x="6359498" y="1885396"/>
            <a:ext cx="936651" cy="86732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479E95B-018F-40A2-A368-782C73D18890}"/>
              </a:ext>
            </a:extLst>
          </p:cNvPr>
          <p:cNvSpPr/>
          <p:nvPr/>
        </p:nvSpPr>
        <p:spPr>
          <a:xfrm>
            <a:off x="2997173" y="3457574"/>
            <a:ext cx="936651" cy="8763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CD55875-F070-4119-A427-7E260C4AC675}"/>
              </a:ext>
            </a:extLst>
          </p:cNvPr>
          <p:cNvSpPr txBox="1"/>
          <p:nvPr/>
        </p:nvSpPr>
        <p:spPr>
          <a:xfrm>
            <a:off x="132351" y="3428999"/>
            <a:ext cx="2596561" cy="923330"/>
          </a:xfrm>
          <a:prstGeom prst="rect">
            <a:avLst/>
          </a:prstGeom>
          <a:noFill/>
        </p:spPr>
        <p:txBody>
          <a:bodyPr wrap="square" rtlCol="0">
            <a:spAutoFit/>
          </a:bodyPr>
          <a:lstStyle/>
          <a:p>
            <a:r>
              <a:rPr lang="en-US" dirty="0">
                <a:solidFill>
                  <a:schemeClr val="bg1"/>
                </a:solidFill>
              </a:rPr>
              <a:t>Verify the relationship is built correctly. It is on </a:t>
            </a:r>
            <a:r>
              <a:rPr lang="en-US" dirty="0" err="1">
                <a:solidFill>
                  <a:schemeClr val="bg1"/>
                </a:solidFill>
              </a:rPr>
              <a:t>CustomerKey</a:t>
            </a:r>
            <a:r>
              <a:rPr lang="en-US" dirty="0">
                <a:solidFill>
                  <a:schemeClr val="bg1"/>
                </a:solidFill>
              </a:rPr>
              <a:t>.</a:t>
            </a:r>
          </a:p>
        </p:txBody>
      </p:sp>
      <p:sp>
        <p:nvSpPr>
          <p:cNvPr id="10" name="TextBox 9">
            <a:extLst>
              <a:ext uri="{FF2B5EF4-FFF2-40B4-BE49-F238E27FC236}">
                <a16:creationId xmlns:a16="http://schemas.microsoft.com/office/drawing/2014/main" id="{A88D7DD8-9FB4-453B-A007-4629F9536DB7}"/>
              </a:ext>
            </a:extLst>
          </p:cNvPr>
          <p:cNvSpPr txBox="1"/>
          <p:nvPr/>
        </p:nvSpPr>
        <p:spPr>
          <a:xfrm>
            <a:off x="3773942" y="1453395"/>
            <a:ext cx="562928" cy="369332"/>
          </a:xfrm>
          <a:prstGeom prst="rect">
            <a:avLst/>
          </a:prstGeom>
          <a:noFill/>
        </p:spPr>
        <p:txBody>
          <a:bodyPr wrap="square" rtlCol="0">
            <a:spAutoFit/>
          </a:bodyPr>
          <a:lstStyle/>
          <a:p>
            <a:r>
              <a:rPr lang="en-US" dirty="0">
                <a:solidFill>
                  <a:srgbClr val="0070C0"/>
                </a:solidFill>
              </a:rPr>
              <a:t>1st</a:t>
            </a:r>
          </a:p>
        </p:txBody>
      </p:sp>
      <p:sp>
        <p:nvSpPr>
          <p:cNvPr id="11" name="TextBox 10">
            <a:extLst>
              <a:ext uri="{FF2B5EF4-FFF2-40B4-BE49-F238E27FC236}">
                <a16:creationId xmlns:a16="http://schemas.microsoft.com/office/drawing/2014/main" id="{E8C3FE25-E48F-4AF7-A749-F800C041B17F}"/>
              </a:ext>
            </a:extLst>
          </p:cNvPr>
          <p:cNvSpPr txBox="1"/>
          <p:nvPr/>
        </p:nvSpPr>
        <p:spPr>
          <a:xfrm>
            <a:off x="3773942" y="3031094"/>
            <a:ext cx="562928" cy="369332"/>
          </a:xfrm>
          <a:prstGeom prst="rect">
            <a:avLst/>
          </a:prstGeom>
          <a:noFill/>
        </p:spPr>
        <p:txBody>
          <a:bodyPr wrap="square" rtlCol="0">
            <a:spAutoFit/>
          </a:bodyPr>
          <a:lstStyle/>
          <a:p>
            <a:r>
              <a:rPr lang="en-US" dirty="0">
                <a:solidFill>
                  <a:srgbClr val="0070C0"/>
                </a:solidFill>
              </a:rPr>
              <a:t>2nd</a:t>
            </a:r>
          </a:p>
        </p:txBody>
      </p:sp>
      <p:sp>
        <p:nvSpPr>
          <p:cNvPr id="12" name="TextBox 11">
            <a:extLst>
              <a:ext uri="{FF2B5EF4-FFF2-40B4-BE49-F238E27FC236}">
                <a16:creationId xmlns:a16="http://schemas.microsoft.com/office/drawing/2014/main" id="{F69E1BEF-CCB4-4A2C-914B-1147746ADB66}"/>
              </a:ext>
            </a:extLst>
          </p:cNvPr>
          <p:cNvSpPr txBox="1"/>
          <p:nvPr/>
        </p:nvSpPr>
        <p:spPr>
          <a:xfrm>
            <a:off x="4075611" y="4538423"/>
            <a:ext cx="1554479" cy="646331"/>
          </a:xfrm>
          <a:prstGeom prst="rect">
            <a:avLst/>
          </a:prstGeom>
          <a:noFill/>
        </p:spPr>
        <p:txBody>
          <a:bodyPr wrap="square" rtlCol="0">
            <a:spAutoFit/>
          </a:bodyPr>
          <a:lstStyle/>
          <a:p>
            <a:r>
              <a:rPr lang="en-US" dirty="0">
                <a:solidFill>
                  <a:srgbClr val="0070C0"/>
                </a:solidFill>
              </a:rPr>
              <a:t>Internet Sales to Customer</a:t>
            </a:r>
          </a:p>
        </p:txBody>
      </p:sp>
    </p:spTree>
    <p:extLst>
      <p:ext uri="{BB962C8B-B14F-4D97-AF65-F5344CB8AC3E}">
        <p14:creationId xmlns:p14="http://schemas.microsoft.com/office/powerpoint/2010/main" val="123792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A097899-F5C3-4D40-901A-C5DE1CF7D53A}"/>
              </a:ext>
            </a:extLst>
          </p:cNvPr>
          <p:cNvPicPr>
            <a:picLocks noChangeAspect="1"/>
          </p:cNvPicPr>
          <p:nvPr/>
        </p:nvPicPr>
        <p:blipFill>
          <a:blip r:embed="rId3"/>
          <a:stretch>
            <a:fillRect/>
          </a:stretch>
        </p:blipFill>
        <p:spPr>
          <a:xfrm>
            <a:off x="2728912" y="557212"/>
            <a:ext cx="6734175" cy="57435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a:extLst>
              <a:ext uri="{FF2B5EF4-FFF2-40B4-BE49-F238E27FC236}">
                <a16:creationId xmlns:a16="http://schemas.microsoft.com/office/drawing/2014/main" id="{9B2ACD1F-CF41-4D87-ACFF-B188B9A1FDB2}"/>
              </a:ext>
            </a:extLst>
          </p:cNvPr>
          <p:cNvPicPr>
            <a:picLocks noChangeAspect="1"/>
          </p:cNvPicPr>
          <p:nvPr/>
        </p:nvPicPr>
        <p:blipFill>
          <a:blip r:embed="rId6"/>
          <a:stretch>
            <a:fillRect/>
          </a:stretch>
        </p:blipFill>
        <p:spPr>
          <a:xfrm>
            <a:off x="6110288" y="5026027"/>
            <a:ext cx="3028950" cy="400050"/>
          </a:xfrm>
          <a:prstGeom prst="rect">
            <a:avLst/>
          </a:prstGeom>
        </p:spPr>
      </p:pic>
      <p:pic>
        <p:nvPicPr>
          <p:cNvPr id="9" name="Graphic 8" descr="Line Arrow: Clockwise curve">
            <a:extLst>
              <a:ext uri="{FF2B5EF4-FFF2-40B4-BE49-F238E27FC236}">
                <a16:creationId xmlns:a16="http://schemas.microsoft.com/office/drawing/2014/main" id="{BA32D8B4-91D2-43AC-8C9B-AC8B76309D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9001124" y="4597404"/>
            <a:ext cx="914400" cy="914400"/>
          </a:xfrm>
          <a:prstGeom prst="rect">
            <a:avLst/>
          </a:prstGeom>
        </p:spPr>
      </p:pic>
      <p:pic>
        <p:nvPicPr>
          <p:cNvPr id="10" name="Graphic 9" descr="Line Arrow: Clockwise curve">
            <a:extLst>
              <a:ext uri="{FF2B5EF4-FFF2-40B4-BE49-F238E27FC236}">
                <a16:creationId xmlns:a16="http://schemas.microsoft.com/office/drawing/2014/main" id="{38E29322-A680-4AC5-8F40-EBBF330997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6396036" y="5008567"/>
            <a:ext cx="914400" cy="914400"/>
          </a:xfrm>
          <a:prstGeom prst="rect">
            <a:avLst/>
          </a:prstGeom>
        </p:spPr>
      </p:pic>
      <p:pic>
        <p:nvPicPr>
          <p:cNvPr id="11" name="Graphic 10" descr="Line Arrow: Clockwise curve">
            <a:extLst>
              <a:ext uri="{FF2B5EF4-FFF2-40B4-BE49-F238E27FC236}">
                <a16:creationId xmlns:a16="http://schemas.microsoft.com/office/drawing/2014/main" id="{18A88291-7C8F-4224-B062-800ADFDAF6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7596188" y="5883022"/>
            <a:ext cx="914400" cy="914400"/>
          </a:xfrm>
          <a:prstGeom prst="rect">
            <a:avLst/>
          </a:prstGeom>
        </p:spPr>
      </p:pic>
    </p:spTree>
    <p:extLst>
      <p:ext uri="{BB962C8B-B14F-4D97-AF65-F5344CB8AC3E}">
        <p14:creationId xmlns:p14="http://schemas.microsoft.com/office/powerpoint/2010/main" val="404273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3.googleusercontent.com/PyImYYGKTaZ_lbag9qvZpJDcWkCMkoPMUWmOTForf88qlJiQ_3WQqfTS1Vyhag3YMt2456w1kEid4WMaMpbpCXkLpsZDzoXG9LYwzWyj91kGYp29TW3F_CBz24Y9Uh-_JaE2_J4AZFTTglhplz1A7z7O-CEYoEG0ewbxC7XSAC6h2ekxdfMiLIw5jUYhfGedRgWi438Oy9p3CRgq4A2vaQIg50KQFRwnfFTf1P3Si2tSHhAAT8QGk1HXTjD4Q5Uf2vqptdMp8UUBpCfyKTvOKp7R5pl3jW9N-Qi2WML5HpRPpjbL35dP-rIot5F9B2LEOkTpY63-Kz6NUOrh9LJUKKDOuRNJYse2gp64DO3SHlHdL1K1rVvJB5cSfakLf33dzyPZIM3krFFYgiGDwT3R3KD65XzoMoHiaZAVaVHuAw5guf7Kaxc_12s44G805oMSLAnbDfqYo5GAJ1ZhGQdTzDJZkKWHIhNkrGfRguXhLLOV_OK6rjgbnXanXcGNA2xdr71BhEql_iaBQFVJ5wQuxNzMhSxxzfjrUAMxngqXKUuNFbJ7-PDhxw5U59S6jQEIDYweSTTahdkRoZwtGPJg2tMrP3AUKPbfrDXkzabX7Cgf7ZNGffFzWrgCXIgEdI_sDkFxujkFw3vHUFOP8_9Anpp00DZ8-WDT=w1080-h608-no">
            <a:extLst>
              <a:ext uri="{FF2B5EF4-FFF2-40B4-BE49-F238E27FC236}">
                <a16:creationId xmlns:a16="http://schemas.microsoft.com/office/drawing/2014/main" id="{91BDB946-F106-4B99-AD05-C07E6A24FE0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33" t="5040" r="-1" b="5325"/>
          <a:stretch/>
        </p:blipFill>
        <p:spPr bwMode="auto">
          <a:xfrm>
            <a:off x="-1350703" y="0"/>
            <a:ext cx="13542703" cy="6886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F75760F3-D465-494C-8474-7BE871F340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AD4F9CBD-090C-4F31-859A-30999CD50FDA}"/>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23390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E5EF3E-3BB0-4494-8645-71906801ED49}"/>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41B898F7-4BEF-470F-964C-FE9945E4C222}"/>
              </a:ext>
            </a:extLst>
          </p:cNvPr>
          <p:cNvSpPr txBox="1"/>
          <p:nvPr/>
        </p:nvSpPr>
        <p:spPr>
          <a:xfrm>
            <a:off x="5966505" y="4609281"/>
            <a:ext cx="2463119" cy="646331"/>
          </a:xfrm>
          <a:prstGeom prst="rect">
            <a:avLst/>
          </a:prstGeom>
          <a:noFill/>
        </p:spPr>
        <p:txBody>
          <a:bodyPr wrap="square" rtlCol="0">
            <a:spAutoFit/>
          </a:bodyPr>
          <a:lstStyle/>
          <a:p>
            <a:r>
              <a:rPr lang="en-US" dirty="0">
                <a:solidFill>
                  <a:schemeClr val="bg1"/>
                </a:solidFill>
              </a:rPr>
              <a:t>Notice the arrow now goes in </a:t>
            </a:r>
            <a:r>
              <a:rPr lang="en-US" b="1" dirty="0">
                <a:solidFill>
                  <a:schemeClr val="bg1"/>
                </a:solidFill>
              </a:rPr>
              <a:t>BOTH</a:t>
            </a:r>
            <a:r>
              <a:rPr lang="en-US" dirty="0">
                <a:solidFill>
                  <a:schemeClr val="bg1"/>
                </a:solidFill>
              </a:rPr>
              <a:t> directions</a:t>
            </a:r>
          </a:p>
        </p:txBody>
      </p:sp>
      <p:cxnSp>
        <p:nvCxnSpPr>
          <p:cNvPr id="6" name="Straight Arrow Connector 5">
            <a:extLst>
              <a:ext uri="{FF2B5EF4-FFF2-40B4-BE49-F238E27FC236}">
                <a16:creationId xmlns:a16="http://schemas.microsoft.com/office/drawing/2014/main" id="{BFABA309-24AE-4F10-A3FF-D6E2C672D8D0}"/>
              </a:ext>
            </a:extLst>
          </p:cNvPr>
          <p:cNvCxnSpPr>
            <a:cxnSpLocks/>
          </p:cNvCxnSpPr>
          <p:nvPr/>
        </p:nvCxnSpPr>
        <p:spPr>
          <a:xfrm flipH="1" flipV="1">
            <a:off x="6662057" y="3429000"/>
            <a:ext cx="442622" cy="118028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9" name="Graphic 8" descr="Line Arrow: Clockwise curve">
            <a:extLst>
              <a:ext uri="{FF2B5EF4-FFF2-40B4-BE49-F238E27FC236}">
                <a16:creationId xmlns:a16="http://schemas.microsoft.com/office/drawing/2014/main" id="{3F27F723-2B51-4E6A-BB17-340F9841E1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V="1">
            <a:off x="250690" y="1296222"/>
            <a:ext cx="914400" cy="914400"/>
          </a:xfrm>
          <a:prstGeom prst="rect">
            <a:avLst/>
          </a:prstGeom>
        </p:spPr>
      </p:pic>
    </p:spTree>
    <p:extLst>
      <p:ext uri="{BB962C8B-B14F-4D97-AF65-F5344CB8AC3E}">
        <p14:creationId xmlns:p14="http://schemas.microsoft.com/office/powerpoint/2010/main" val="428514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0B6B49-8AEF-4F73-BFF5-A7765A4CE1E0}"/>
              </a:ext>
            </a:extLst>
          </p:cNvPr>
          <p:cNvPicPr>
            <a:picLocks noChangeAspect="1"/>
          </p:cNvPicPr>
          <p:nvPr/>
        </p:nvPicPr>
        <p:blipFill>
          <a:blip r:embed="rId3"/>
          <a:stretch>
            <a:fillRect/>
          </a:stretch>
        </p:blipFill>
        <p:spPr>
          <a:xfrm>
            <a:off x="14287" y="0"/>
            <a:ext cx="121634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E6D061A-408A-4433-AD94-4EE82C5AB4D2}"/>
              </a:ext>
            </a:extLst>
          </p:cNvPr>
          <p:cNvSpPr/>
          <p:nvPr/>
        </p:nvSpPr>
        <p:spPr>
          <a:xfrm>
            <a:off x="3195320" y="2064039"/>
            <a:ext cx="533400" cy="25119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6" name="TextBox 5">
            <a:extLst>
              <a:ext uri="{FF2B5EF4-FFF2-40B4-BE49-F238E27FC236}">
                <a16:creationId xmlns:a16="http://schemas.microsoft.com/office/drawing/2014/main" id="{95C285D1-9AB2-4A0E-8BDA-DF30F8E54FE7}"/>
              </a:ext>
            </a:extLst>
          </p:cNvPr>
          <p:cNvSpPr txBox="1"/>
          <p:nvPr/>
        </p:nvSpPr>
        <p:spPr>
          <a:xfrm>
            <a:off x="4048268" y="2274838"/>
            <a:ext cx="3693652" cy="1754326"/>
          </a:xfrm>
          <a:prstGeom prst="rect">
            <a:avLst/>
          </a:prstGeom>
          <a:noFill/>
        </p:spPr>
        <p:txBody>
          <a:bodyPr wrap="square" rtlCol="0">
            <a:spAutoFit/>
          </a:bodyPr>
          <a:lstStyle/>
          <a:p>
            <a:r>
              <a:rPr lang="en-US" dirty="0">
                <a:solidFill>
                  <a:srgbClr val="00B050"/>
                </a:solidFill>
              </a:rPr>
              <a:t>Notice our results have changed. Without having to write T-SQL or MDX or any verbose code.</a:t>
            </a:r>
          </a:p>
          <a:p>
            <a:endParaRPr lang="en-US" dirty="0">
              <a:solidFill>
                <a:srgbClr val="00B050"/>
              </a:solidFill>
            </a:endParaRPr>
          </a:p>
          <a:p>
            <a:r>
              <a:rPr lang="en-US" dirty="0">
                <a:solidFill>
                  <a:srgbClr val="00B050"/>
                </a:solidFill>
              </a:rPr>
              <a:t>This is one simple measure because of the relationship in the data model.</a:t>
            </a:r>
          </a:p>
        </p:txBody>
      </p:sp>
    </p:spTree>
    <p:extLst>
      <p:ext uri="{BB962C8B-B14F-4D97-AF65-F5344CB8AC3E}">
        <p14:creationId xmlns:p14="http://schemas.microsoft.com/office/powerpoint/2010/main" val="401690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6373093" y="1507382"/>
            <a:ext cx="5421341" cy="50625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1</a:t>
            </a:r>
          </a:p>
          <a:p>
            <a:pPr lvl="0"/>
            <a:r>
              <a:rPr lang="en-US" sz="2400" dirty="0">
                <a:solidFill>
                  <a:prstClr val="white"/>
                </a:solidFill>
                <a:latin typeface="Segoe UI Light" panose="020B0502040204020203" pitchFamily="34" charset="0"/>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269634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Relationships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One to Many</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Many to Many</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507315"/>
            <a:ext cx="208280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Filtering</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4046328"/>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Single </a:t>
            </a:r>
            <a:r>
              <a:rPr lang="en-US" sz="2400" b="1" dirty="0">
                <a:solidFill>
                  <a:prstClr val="white"/>
                </a:solidFill>
                <a:latin typeface="Segoe UI Light" panose="020B0502040204020203" pitchFamily="34" charset="0"/>
                <a:cs typeface="Segoe UI Light" panose="020B0502040204020203" pitchFamily="34" charset="0"/>
              </a:rPr>
              <a:t>(default)</a:t>
            </a:r>
            <a:endParaRPr kumimoji="0" lang="en-US" sz="2400" b="1" i="0" u="none" strike="noStrike" kern="120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Both</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6098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Cross-Filtering and Time Intelligence</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0FE75C-6D42-4179-AF5B-FAFCCFEF580F}"/>
              </a:ext>
            </a:extLst>
          </p:cNvPr>
          <p:cNvSpPr/>
          <p:nvPr/>
        </p:nvSpPr>
        <p:spPr>
          <a:xfrm>
            <a:off x="3560914" y="5530334"/>
            <a:ext cx="5070171" cy="369332"/>
          </a:xfrm>
          <a:prstGeom prst="rect">
            <a:avLst/>
          </a:prstGeom>
        </p:spPr>
        <p:txBody>
          <a:bodyPr wrap="none">
            <a:spAutoFit/>
          </a:bodyPr>
          <a:lstStyle/>
          <a:p>
            <a:r>
              <a:rPr lang="en-US" dirty="0"/>
              <a:t>We’re going to focus now more on Time Intelligence</a:t>
            </a:r>
          </a:p>
        </p:txBody>
      </p:sp>
    </p:spTree>
    <p:extLst>
      <p:ext uri="{BB962C8B-B14F-4D97-AF65-F5344CB8AC3E}">
        <p14:creationId xmlns:p14="http://schemas.microsoft.com/office/powerpoint/2010/main" val="1825259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Using Time Intelligence</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21" name="Title 1">
            <a:extLst>
              <a:ext uri="{FF2B5EF4-FFF2-40B4-BE49-F238E27FC236}">
                <a16:creationId xmlns:a16="http://schemas.microsoft.com/office/drawing/2014/main" id="{2266E779-9364-4F6D-9878-056397ECA861}"/>
              </a:ext>
            </a:extLst>
          </p:cNvPr>
          <p:cNvSpPr txBox="1">
            <a:spLocks/>
          </p:cNvSpPr>
          <p:nvPr/>
        </p:nvSpPr>
        <p:spPr>
          <a:xfrm>
            <a:off x="268927" y="5831250"/>
            <a:ext cx="11476934" cy="69743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bg1"/>
                </a:solidFill>
                <a:latin typeface="Segoe UI Light" panose="020B0502040204020203" pitchFamily="34" charset="0"/>
                <a:cs typeface="Segoe UI Light" panose="020B0502040204020203" pitchFamily="34" charset="0"/>
              </a:rPr>
              <a:t>We’re looking at our data but in perspective of time. This year vs last year. So when you’re working with Time Intelligence you need to have a separate table that has a column that has all the dates.</a:t>
            </a: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Comparing Data over Time</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egoe UI Light" panose="020B0502040204020203" pitchFamily="34" charset="0"/>
                <a:cs typeface="Segoe UI Light" panose="020B0502040204020203" pitchFamily="34" charset="0"/>
              </a:rPr>
              <a:t>Year-to-Date</a:t>
            </a:r>
          </a:p>
          <a:p>
            <a:r>
              <a:rPr lang="en-US" sz="2400" dirty="0">
                <a:solidFill>
                  <a:schemeClr val="bg1"/>
                </a:solidFill>
                <a:latin typeface="Segoe UI Light" panose="020B0502040204020203" pitchFamily="34" charset="0"/>
                <a:cs typeface="Segoe UI Light" panose="020B0502040204020203" pitchFamily="34" charset="0"/>
              </a:rPr>
              <a:t>Year Over Year Growth</a:t>
            </a:r>
          </a:p>
          <a:p>
            <a:r>
              <a:rPr lang="en-US" sz="2400" dirty="0">
                <a:solidFill>
                  <a:schemeClr val="bg1"/>
                </a:solidFill>
                <a:latin typeface="Segoe UI Light" panose="020B0502040204020203" pitchFamily="34" charset="0"/>
                <a:cs typeface="Segoe UI Light" panose="020B0502040204020203" pitchFamily="34" charset="0"/>
              </a:rPr>
              <a:t>Using a Date Table</a:t>
            </a:r>
          </a:p>
        </p:txBody>
      </p:sp>
      <p:pic>
        <p:nvPicPr>
          <p:cNvPr id="23" name="Picture 22">
            <a:extLst>
              <a:ext uri="{FF2B5EF4-FFF2-40B4-BE49-F238E27FC236}">
                <a16:creationId xmlns:a16="http://schemas.microsoft.com/office/drawing/2014/main" id="{7FC6A255-99A4-4111-858A-2A801078F99E}"/>
              </a:ext>
            </a:extLst>
          </p:cNvPr>
          <p:cNvPicPr>
            <a:picLocks noChangeAspect="1"/>
          </p:cNvPicPr>
          <p:nvPr/>
        </p:nvPicPr>
        <p:blipFill rotWithShape="1">
          <a:blip r:embed="rId5"/>
          <a:srcRect t="11401"/>
          <a:stretch/>
        </p:blipFill>
        <p:spPr>
          <a:xfrm>
            <a:off x="4120482" y="3214255"/>
            <a:ext cx="4985876" cy="2410664"/>
          </a:xfrm>
          <a:prstGeom prst="rect">
            <a:avLst/>
          </a:prstGeom>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196FC4CB-53DA-4322-9F9B-A3506E5827B8}"/>
              </a:ext>
            </a:extLst>
          </p:cNvPr>
          <p:cNvPicPr>
            <a:picLocks noChangeAspect="1"/>
          </p:cNvPicPr>
          <p:nvPr/>
        </p:nvPicPr>
        <p:blipFill>
          <a:blip r:embed="rId6"/>
          <a:stretch>
            <a:fillRect/>
          </a:stretch>
        </p:blipFill>
        <p:spPr>
          <a:xfrm>
            <a:off x="5378007" y="2348770"/>
            <a:ext cx="4948136" cy="2348031"/>
          </a:xfrm>
          <a:prstGeom prst="rect">
            <a:avLst/>
          </a:prstGeom>
          <a:ln w="12700">
            <a:noFill/>
          </a:ln>
          <a:effectLst>
            <a:outerShdw blurRad="50800" dist="38100" dir="8100000" algn="tr" rotWithShape="0">
              <a:prstClr val="black">
                <a:alpha val="40000"/>
              </a:prstClr>
            </a:outerShdw>
          </a:effectLst>
        </p:spPr>
      </p:pic>
      <p:pic>
        <p:nvPicPr>
          <p:cNvPr id="22" name="Picture 21">
            <a:extLst>
              <a:ext uri="{FF2B5EF4-FFF2-40B4-BE49-F238E27FC236}">
                <a16:creationId xmlns:a16="http://schemas.microsoft.com/office/drawing/2014/main" id="{AD27536F-2493-4670-A669-1079756FBF3A}"/>
              </a:ext>
            </a:extLst>
          </p:cNvPr>
          <p:cNvPicPr>
            <a:picLocks noChangeAspect="1"/>
          </p:cNvPicPr>
          <p:nvPr/>
        </p:nvPicPr>
        <p:blipFill>
          <a:blip r:embed="rId7"/>
          <a:stretch>
            <a:fillRect/>
          </a:stretch>
        </p:blipFill>
        <p:spPr>
          <a:xfrm>
            <a:off x="6896549" y="1513711"/>
            <a:ext cx="5025901" cy="2835270"/>
          </a:xfrm>
          <a:prstGeom prst="rect">
            <a:avLst/>
          </a:prstGeom>
          <a:effectLst>
            <a:outerShdw blurRad="50800" dist="38100" dir="8100000" algn="tr" rotWithShape="0">
              <a:prstClr val="black">
                <a:alpha val="40000"/>
              </a:prstClr>
            </a:outerShdw>
          </a:effectLst>
        </p:spPr>
      </p:pic>
      <p:sp>
        <p:nvSpPr>
          <p:cNvPr id="28" name="TextBox 27">
            <a:extLst>
              <a:ext uri="{FF2B5EF4-FFF2-40B4-BE49-F238E27FC236}">
                <a16:creationId xmlns:a16="http://schemas.microsoft.com/office/drawing/2014/main" id="{C90F3B7F-78EA-41DC-AC05-074C5203AB7D}"/>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424871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D26384F1-215B-42E1-9F4C-12D58ED3CE39}"/>
              </a:ext>
            </a:extLst>
          </p:cNvPr>
          <p:cNvPicPr>
            <a:picLocks noChangeAspect="1"/>
          </p:cNvPicPr>
          <p:nvPr/>
        </p:nvPicPr>
        <p:blipFill>
          <a:blip r:embed="rId5"/>
          <a:stretch>
            <a:fillRect/>
          </a:stretch>
        </p:blipFill>
        <p:spPr>
          <a:xfrm>
            <a:off x="1333941" y="1214322"/>
            <a:ext cx="9524118" cy="5197422"/>
          </a:xfrm>
          <a:prstGeom prst="rect">
            <a:avLst/>
          </a:prstGeom>
        </p:spPr>
      </p:pic>
      <p:sp>
        <p:nvSpPr>
          <p:cNvPr id="5" name="Title 1">
            <a:extLst>
              <a:ext uri="{FF2B5EF4-FFF2-40B4-BE49-F238E27FC236}">
                <a16:creationId xmlns:a16="http://schemas.microsoft.com/office/drawing/2014/main" id="{EEF99EC3-C6DE-4D4C-82CF-F279B39A45DE}"/>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Year over Year</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extBox 9">
            <a:extLst>
              <a:ext uri="{FF2B5EF4-FFF2-40B4-BE49-F238E27FC236}">
                <a16:creationId xmlns:a16="http://schemas.microsoft.com/office/drawing/2014/main" id="{6F43D781-4DF3-492D-8CF2-079F971FFE57}"/>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1585579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itle 1">
            <a:extLst>
              <a:ext uri="{FF2B5EF4-FFF2-40B4-BE49-F238E27FC236}">
                <a16:creationId xmlns:a16="http://schemas.microsoft.com/office/drawing/2014/main" id="{F156B875-385D-4EAF-9BDD-4DFADF9E3353}"/>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Quarter over Quarter</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9" name="Picture 8">
            <a:extLst>
              <a:ext uri="{FF2B5EF4-FFF2-40B4-BE49-F238E27FC236}">
                <a16:creationId xmlns:a16="http://schemas.microsoft.com/office/drawing/2014/main" id="{1112E95C-CD32-4B89-8255-5E9E98530266}"/>
              </a:ext>
            </a:extLst>
          </p:cNvPr>
          <p:cNvPicPr>
            <a:picLocks noChangeAspect="1"/>
          </p:cNvPicPr>
          <p:nvPr/>
        </p:nvPicPr>
        <p:blipFill>
          <a:blip r:embed="rId5"/>
          <a:stretch>
            <a:fillRect/>
          </a:stretch>
        </p:blipFill>
        <p:spPr>
          <a:xfrm>
            <a:off x="1083204" y="1222973"/>
            <a:ext cx="10025592" cy="5201602"/>
          </a:xfrm>
          <a:prstGeom prst="rect">
            <a:avLst/>
          </a:prstGeom>
        </p:spPr>
      </p:pic>
      <p:sp>
        <p:nvSpPr>
          <p:cNvPr id="11" name="TextBox 10">
            <a:extLst>
              <a:ext uri="{FF2B5EF4-FFF2-40B4-BE49-F238E27FC236}">
                <a16:creationId xmlns:a16="http://schemas.microsoft.com/office/drawing/2014/main" id="{9D68585A-5DB0-4C54-93A1-3E210963BC09}"/>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2315220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D2B983A9-76E6-45D7-8A52-2ACCB38606F0}"/>
              </a:ext>
            </a:extLst>
          </p:cNvPr>
          <p:cNvPicPr>
            <a:picLocks noChangeAspect="1"/>
          </p:cNvPicPr>
          <p:nvPr/>
        </p:nvPicPr>
        <p:blipFill>
          <a:blip r:embed="rId5"/>
          <a:stretch>
            <a:fillRect/>
          </a:stretch>
        </p:blipFill>
        <p:spPr>
          <a:xfrm>
            <a:off x="690284" y="1214320"/>
            <a:ext cx="10810808" cy="5130035"/>
          </a:xfrm>
          <a:prstGeom prst="rect">
            <a:avLst/>
          </a:prstGeom>
        </p:spPr>
      </p:pic>
      <p:sp>
        <p:nvSpPr>
          <p:cNvPr id="5" name="Title 1">
            <a:extLst>
              <a:ext uri="{FF2B5EF4-FFF2-40B4-BE49-F238E27FC236}">
                <a16:creationId xmlns:a16="http://schemas.microsoft.com/office/drawing/2014/main" id="{8FDC84FA-5EB9-4A2C-A096-5040C5F72D08}"/>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Month over Month</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extBox 9">
            <a:extLst>
              <a:ext uri="{FF2B5EF4-FFF2-40B4-BE49-F238E27FC236}">
                <a16:creationId xmlns:a16="http://schemas.microsoft.com/office/drawing/2014/main" id="{18C3C9A4-DE27-4922-8D71-16CDBC2A94C2}"/>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3430058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F3268D3C-BA85-4001-9157-9298AB9F9BF2}"/>
              </a:ext>
            </a:extLst>
          </p:cNvPr>
          <p:cNvPicPr>
            <a:picLocks noChangeAspect="1"/>
          </p:cNvPicPr>
          <p:nvPr/>
        </p:nvPicPr>
        <p:blipFill>
          <a:blip r:embed="rId5"/>
          <a:stretch>
            <a:fillRect/>
          </a:stretch>
        </p:blipFill>
        <p:spPr>
          <a:xfrm>
            <a:off x="1529148" y="1214321"/>
            <a:ext cx="9133704" cy="5152612"/>
          </a:xfrm>
          <a:prstGeom prst="rect">
            <a:avLst/>
          </a:prstGeom>
        </p:spPr>
      </p:pic>
      <p:sp>
        <p:nvSpPr>
          <p:cNvPr id="6" name="Title 1">
            <a:extLst>
              <a:ext uri="{FF2B5EF4-FFF2-40B4-BE49-F238E27FC236}">
                <a16:creationId xmlns:a16="http://schemas.microsoft.com/office/drawing/2014/main" id="{A3F2E98C-7CD8-4DCB-90C7-A97D5F4F4109}"/>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Week over Week</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0" name="TextBox 9">
            <a:extLst>
              <a:ext uri="{FF2B5EF4-FFF2-40B4-BE49-F238E27FC236}">
                <a16:creationId xmlns:a16="http://schemas.microsoft.com/office/drawing/2014/main" id="{B736CA65-8E0C-44DE-9DCE-488FAF4557C9}"/>
              </a:ext>
            </a:extLst>
          </p:cNvPr>
          <p:cNvSpPr txBox="1"/>
          <p:nvPr/>
        </p:nvSpPr>
        <p:spPr>
          <a:xfrm>
            <a:off x="172653" y="6514199"/>
            <a:ext cx="5161152" cy="338554"/>
          </a:xfrm>
          <a:prstGeom prst="rect">
            <a:avLst/>
          </a:prstGeom>
          <a:noFill/>
        </p:spPr>
        <p:txBody>
          <a:bodyPr wrap="square" rtlCol="0">
            <a:spAutoFit/>
          </a:bodyPr>
          <a:lstStyle/>
          <a:p>
            <a:r>
              <a:rPr lang="en-US" sz="800" dirty="0">
                <a:solidFill>
                  <a:schemeClr val="bg1"/>
                </a:solidFill>
              </a:rPr>
              <a:t>Source:</a:t>
            </a:r>
          </a:p>
          <a:p>
            <a:r>
              <a:rPr lang="en-US" sz="800" dirty="0">
                <a:solidFill>
                  <a:schemeClr val="bg1"/>
                </a:solidFill>
                <a:hlinkClick r:id="rId3">
                  <a:extLst>
                    <a:ext uri="{A12FA001-AC4F-418D-AE19-62706E023703}">
                      <ahyp:hlinkClr xmlns:ahyp="http://schemas.microsoft.com/office/drawing/2018/hyperlinkcolor" val="tx"/>
                    </a:ext>
                  </a:extLst>
                </a:hlinkClick>
              </a:rPr>
              <a:t>http://fleitasarts.com</a:t>
            </a:r>
            <a:r>
              <a:rPr lang="en-US" sz="800" dirty="0">
                <a:solidFill>
                  <a:schemeClr val="bg1"/>
                </a:solidFill>
              </a:rPr>
              <a:t>, PBI (Demo)</a:t>
            </a:r>
          </a:p>
        </p:txBody>
      </p:sp>
    </p:spTree>
    <p:extLst>
      <p:ext uri="{BB962C8B-B14F-4D97-AF65-F5344CB8AC3E}">
        <p14:creationId xmlns:p14="http://schemas.microsoft.com/office/powerpoint/2010/main" val="9160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Creating Date Tables</a:t>
            </a:r>
            <a:endParaRPr lang="en-US" sz="4700" i="1" dirty="0">
              <a:solidFill>
                <a:schemeClr val="bg1"/>
              </a:solidFill>
              <a:latin typeface="Segoe UI Light" panose="020B0502040204020203" pitchFamily="34" charset="0"/>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Date Table Requirements</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7" y="2046394"/>
            <a:ext cx="7248292" cy="189828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One row for every date.</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Span range of possible dates.</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Import from source or create a new table in DAX.</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Mark as a Date Table in Model (Tabular).</a:t>
            </a:r>
          </a:p>
          <a:p>
            <a:pPr marL="457200" indent="-457200">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Date column passed to Time Intelligence functions.</a:t>
            </a:r>
          </a:p>
        </p:txBody>
      </p:sp>
      <p:graphicFrame>
        <p:nvGraphicFramePr>
          <p:cNvPr id="14" name="Table 13">
            <a:extLst>
              <a:ext uri="{FF2B5EF4-FFF2-40B4-BE49-F238E27FC236}">
                <a16:creationId xmlns:a16="http://schemas.microsoft.com/office/drawing/2014/main" id="{F1B7EC25-17BA-4221-A13F-0943BC42DA18}"/>
              </a:ext>
            </a:extLst>
          </p:cNvPr>
          <p:cNvGraphicFramePr>
            <a:graphicFrameLocks noGrp="1"/>
          </p:cNvGraphicFramePr>
          <p:nvPr>
            <p:extLst>
              <p:ext uri="{D42A27DB-BD31-4B8C-83A1-F6EECF244321}">
                <p14:modId xmlns:p14="http://schemas.microsoft.com/office/powerpoint/2010/main" val="207383082"/>
              </p:ext>
            </p:extLst>
          </p:nvPr>
        </p:nvGraphicFramePr>
        <p:xfrm>
          <a:off x="7743407" y="1507381"/>
          <a:ext cx="4107521" cy="4555068"/>
        </p:xfrm>
        <a:graphic>
          <a:graphicData uri="http://schemas.openxmlformats.org/drawingml/2006/table">
            <a:tbl>
              <a:tblPr firstRow="1" bandRow="1">
                <a:tableStyleId>{5C22544A-7EE6-4342-B048-85BDC9FD1C3A}</a:tableStyleId>
              </a:tblPr>
              <a:tblGrid>
                <a:gridCol w="2699827">
                  <a:extLst>
                    <a:ext uri="{9D8B030D-6E8A-4147-A177-3AD203B41FA5}">
                      <a16:colId xmlns:a16="http://schemas.microsoft.com/office/drawing/2014/main" val="1231649689"/>
                    </a:ext>
                  </a:extLst>
                </a:gridCol>
                <a:gridCol w="1407694">
                  <a:extLst>
                    <a:ext uri="{9D8B030D-6E8A-4147-A177-3AD203B41FA5}">
                      <a16:colId xmlns:a16="http://schemas.microsoft.com/office/drawing/2014/main" val="3339412050"/>
                    </a:ext>
                  </a:extLst>
                </a:gridCol>
              </a:tblGrid>
              <a:tr h="379589">
                <a:tc>
                  <a:txBody>
                    <a:bodyPr/>
                    <a:lstStyle/>
                    <a:p>
                      <a:r>
                        <a:rPr lang="en-US" dirty="0"/>
                        <a:t>DateKey</a:t>
                      </a:r>
                    </a:p>
                  </a:txBody>
                  <a:tcPr/>
                </a:tc>
                <a:tc>
                  <a:txBody>
                    <a:bodyPr/>
                    <a:lstStyle/>
                    <a:p>
                      <a:r>
                        <a:rPr lang="en-US" dirty="0"/>
                        <a:t>DateLabel</a:t>
                      </a:r>
                    </a:p>
                  </a:txBody>
                  <a:tcPr/>
                </a:tc>
                <a:extLst>
                  <a:ext uri="{0D108BD9-81ED-4DB2-BD59-A6C34878D82A}">
                    <a16:rowId xmlns:a16="http://schemas.microsoft.com/office/drawing/2014/main" val="677584064"/>
                  </a:ext>
                </a:extLst>
              </a:tr>
              <a:tr h="379589">
                <a:tc>
                  <a:txBody>
                    <a:bodyPr/>
                    <a:lstStyle/>
                    <a:p>
                      <a:r>
                        <a:rPr lang="en-US" dirty="0"/>
                        <a:t>1/1/2019 12:00:00 AM</a:t>
                      </a:r>
                    </a:p>
                  </a:txBody>
                  <a:tcPr/>
                </a:tc>
                <a:tc>
                  <a:txBody>
                    <a:bodyPr/>
                    <a:lstStyle/>
                    <a:p>
                      <a:r>
                        <a:rPr lang="en-US" dirty="0"/>
                        <a:t>2019-01-01</a:t>
                      </a:r>
                    </a:p>
                  </a:txBody>
                  <a:tcPr/>
                </a:tc>
                <a:extLst>
                  <a:ext uri="{0D108BD9-81ED-4DB2-BD59-A6C34878D82A}">
                    <a16:rowId xmlns:a16="http://schemas.microsoft.com/office/drawing/2014/main" val="3267001521"/>
                  </a:ext>
                </a:extLst>
              </a:tr>
              <a:tr h="379589">
                <a:tc>
                  <a:txBody>
                    <a:bodyPr/>
                    <a:lstStyle/>
                    <a:p>
                      <a:r>
                        <a:rPr lang="en-US" dirty="0"/>
                        <a:t>1/2/2019 12:00:00 AM</a:t>
                      </a:r>
                    </a:p>
                  </a:txBody>
                  <a:tcPr/>
                </a:tc>
                <a:tc>
                  <a:txBody>
                    <a:bodyPr/>
                    <a:lstStyle/>
                    <a:p>
                      <a:r>
                        <a:rPr lang="en-US" dirty="0"/>
                        <a:t>2019-01-02</a:t>
                      </a:r>
                    </a:p>
                  </a:txBody>
                  <a:tcPr/>
                </a:tc>
                <a:extLst>
                  <a:ext uri="{0D108BD9-81ED-4DB2-BD59-A6C34878D82A}">
                    <a16:rowId xmlns:a16="http://schemas.microsoft.com/office/drawing/2014/main" val="3542473306"/>
                  </a:ext>
                </a:extLst>
              </a:tr>
              <a:tr h="379589">
                <a:tc>
                  <a:txBody>
                    <a:bodyPr/>
                    <a:lstStyle/>
                    <a:p>
                      <a:r>
                        <a:rPr lang="en-US" dirty="0"/>
                        <a:t>1/3/2019 12:00:00 AM</a:t>
                      </a:r>
                    </a:p>
                  </a:txBody>
                  <a:tcPr/>
                </a:tc>
                <a:tc>
                  <a:txBody>
                    <a:bodyPr/>
                    <a:lstStyle/>
                    <a:p>
                      <a:r>
                        <a:rPr lang="en-US" dirty="0"/>
                        <a:t>2019-01-03</a:t>
                      </a:r>
                    </a:p>
                  </a:txBody>
                  <a:tcPr/>
                </a:tc>
                <a:extLst>
                  <a:ext uri="{0D108BD9-81ED-4DB2-BD59-A6C34878D82A}">
                    <a16:rowId xmlns:a16="http://schemas.microsoft.com/office/drawing/2014/main" val="3992659116"/>
                  </a:ext>
                </a:extLst>
              </a:tr>
              <a:tr h="379589">
                <a:tc>
                  <a:txBody>
                    <a:bodyPr/>
                    <a:lstStyle/>
                    <a:p>
                      <a:r>
                        <a:rPr lang="en-US" dirty="0"/>
                        <a:t>1/4/2019 12:00:00 AM</a:t>
                      </a:r>
                    </a:p>
                  </a:txBody>
                  <a:tcPr/>
                </a:tc>
                <a:tc>
                  <a:txBody>
                    <a:bodyPr/>
                    <a:lstStyle/>
                    <a:p>
                      <a:r>
                        <a:rPr lang="en-US" dirty="0"/>
                        <a:t>2019-01-04</a:t>
                      </a:r>
                    </a:p>
                  </a:txBody>
                  <a:tcPr/>
                </a:tc>
                <a:extLst>
                  <a:ext uri="{0D108BD9-81ED-4DB2-BD59-A6C34878D82A}">
                    <a16:rowId xmlns:a16="http://schemas.microsoft.com/office/drawing/2014/main" val="2660688783"/>
                  </a:ext>
                </a:extLst>
              </a:tr>
              <a:tr h="379589">
                <a:tc>
                  <a:txBody>
                    <a:bodyPr/>
                    <a:lstStyle/>
                    <a:p>
                      <a:r>
                        <a:rPr lang="en-US" dirty="0"/>
                        <a:t>1/5/2019 12:00:00 AM</a:t>
                      </a:r>
                    </a:p>
                  </a:txBody>
                  <a:tcPr/>
                </a:tc>
                <a:tc>
                  <a:txBody>
                    <a:bodyPr/>
                    <a:lstStyle/>
                    <a:p>
                      <a:r>
                        <a:rPr lang="en-US" dirty="0"/>
                        <a:t>2019-01-05</a:t>
                      </a:r>
                    </a:p>
                  </a:txBody>
                  <a:tcPr/>
                </a:tc>
                <a:extLst>
                  <a:ext uri="{0D108BD9-81ED-4DB2-BD59-A6C34878D82A}">
                    <a16:rowId xmlns:a16="http://schemas.microsoft.com/office/drawing/2014/main" val="1324232117"/>
                  </a:ext>
                </a:extLst>
              </a:tr>
              <a:tr h="379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1/6/2019 12:00:00 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2019-01-06</a:t>
                      </a:r>
                    </a:p>
                  </a:txBody>
                  <a:tcPr/>
                </a:tc>
                <a:extLst>
                  <a:ext uri="{0D108BD9-81ED-4DB2-BD59-A6C34878D82A}">
                    <a16:rowId xmlns:a16="http://schemas.microsoft.com/office/drawing/2014/main" val="1147794244"/>
                  </a:ext>
                </a:extLst>
              </a:tr>
              <a:tr h="379589">
                <a:tc>
                  <a:txBody>
                    <a:bodyPr/>
                    <a:lstStyle/>
                    <a:p>
                      <a:r>
                        <a:rPr lang="en-US" dirty="0"/>
                        <a:t>1/7/2019 12:00:00 AM</a:t>
                      </a:r>
                    </a:p>
                  </a:txBody>
                  <a:tcPr/>
                </a:tc>
                <a:tc>
                  <a:txBody>
                    <a:bodyPr/>
                    <a:lstStyle/>
                    <a:p>
                      <a:r>
                        <a:rPr lang="en-US" dirty="0"/>
                        <a:t>2019-01-07</a:t>
                      </a:r>
                    </a:p>
                  </a:txBody>
                  <a:tcPr/>
                </a:tc>
                <a:extLst>
                  <a:ext uri="{0D108BD9-81ED-4DB2-BD59-A6C34878D82A}">
                    <a16:rowId xmlns:a16="http://schemas.microsoft.com/office/drawing/2014/main" val="3138673997"/>
                  </a:ext>
                </a:extLst>
              </a:tr>
              <a:tr h="379589">
                <a:tc>
                  <a:txBody>
                    <a:bodyPr/>
                    <a:lstStyle/>
                    <a:p>
                      <a:r>
                        <a:rPr lang="en-US" dirty="0"/>
                        <a:t>1/8/2019 12:00:00 AM</a:t>
                      </a:r>
                    </a:p>
                  </a:txBody>
                  <a:tcPr/>
                </a:tc>
                <a:tc>
                  <a:txBody>
                    <a:bodyPr/>
                    <a:lstStyle/>
                    <a:p>
                      <a:r>
                        <a:rPr lang="en-US" dirty="0"/>
                        <a:t>2019-01-08</a:t>
                      </a:r>
                    </a:p>
                  </a:txBody>
                  <a:tcPr/>
                </a:tc>
                <a:extLst>
                  <a:ext uri="{0D108BD9-81ED-4DB2-BD59-A6C34878D82A}">
                    <a16:rowId xmlns:a16="http://schemas.microsoft.com/office/drawing/2014/main" val="4236113299"/>
                  </a:ext>
                </a:extLst>
              </a:tr>
              <a:tr h="379589">
                <a:tc>
                  <a:txBody>
                    <a:bodyPr/>
                    <a:lstStyle/>
                    <a:p>
                      <a:r>
                        <a:rPr lang="en-US" dirty="0"/>
                        <a:t>1/9/2019 12:00:00 AM</a:t>
                      </a:r>
                    </a:p>
                  </a:txBody>
                  <a:tcPr/>
                </a:tc>
                <a:tc>
                  <a:txBody>
                    <a:bodyPr/>
                    <a:lstStyle/>
                    <a:p>
                      <a:r>
                        <a:rPr lang="en-US" dirty="0"/>
                        <a:t>2019-01-09</a:t>
                      </a:r>
                    </a:p>
                  </a:txBody>
                  <a:tcPr/>
                </a:tc>
                <a:extLst>
                  <a:ext uri="{0D108BD9-81ED-4DB2-BD59-A6C34878D82A}">
                    <a16:rowId xmlns:a16="http://schemas.microsoft.com/office/drawing/2014/main" val="1193266421"/>
                  </a:ext>
                </a:extLst>
              </a:tr>
              <a:tr h="379589">
                <a:tc>
                  <a:txBody>
                    <a:bodyPr/>
                    <a:lstStyle/>
                    <a:p>
                      <a:r>
                        <a:rPr lang="en-US" dirty="0"/>
                        <a:t>1/10/2019 12:00:00 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2019-01-10</a:t>
                      </a:r>
                    </a:p>
                  </a:txBody>
                  <a:tcPr/>
                </a:tc>
                <a:extLst>
                  <a:ext uri="{0D108BD9-81ED-4DB2-BD59-A6C34878D82A}">
                    <a16:rowId xmlns:a16="http://schemas.microsoft.com/office/drawing/2014/main" val="3667913131"/>
                  </a:ext>
                </a:extLst>
              </a:tr>
              <a:tr h="379589">
                <a:tc>
                  <a:txBody>
                    <a:bodyPr/>
                    <a:lstStyle/>
                    <a:p>
                      <a:r>
                        <a:rPr lang="en-US" dirty="0"/>
                        <a:t>1/11/2019 12:00:00 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2019-01-11</a:t>
                      </a:r>
                    </a:p>
                  </a:txBody>
                  <a:tcPr/>
                </a:tc>
                <a:extLst>
                  <a:ext uri="{0D108BD9-81ED-4DB2-BD59-A6C34878D82A}">
                    <a16:rowId xmlns:a16="http://schemas.microsoft.com/office/drawing/2014/main" val="856418706"/>
                  </a:ext>
                </a:extLst>
              </a:tr>
            </a:tbl>
          </a:graphicData>
        </a:graphic>
      </p:graphicFrame>
    </p:spTree>
    <p:extLst>
      <p:ext uri="{BB962C8B-B14F-4D97-AF65-F5344CB8AC3E}">
        <p14:creationId xmlns:p14="http://schemas.microsoft.com/office/powerpoint/2010/main" val="483511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75510AB-B451-4DCD-8D2E-C2BF735FA73B}"/>
              </a:ext>
            </a:extLst>
          </p:cNvPr>
          <p:cNvPicPr>
            <a:picLocks noChangeAspect="1"/>
          </p:cNvPicPr>
          <p:nvPr/>
        </p:nvPicPr>
        <p:blipFill rotWithShape="1">
          <a:blip r:embed="rId2"/>
          <a:srcRect b="61511"/>
          <a:stretch/>
        </p:blipFill>
        <p:spPr>
          <a:xfrm>
            <a:off x="977900" y="0"/>
            <a:ext cx="10236200"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2205244" y="2399038"/>
            <a:ext cx="1419225"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3805445" y="2400156"/>
            <a:ext cx="633206"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4648203" y="2399038"/>
            <a:ext cx="450052"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5307806" y="2399038"/>
            <a:ext cx="68341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6200777" y="2399038"/>
            <a:ext cx="747711"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6" name="Rectangle 45">
            <a:hlinkClick r:id="rId8"/>
            <a:extLst>
              <a:ext uri="{FF2B5EF4-FFF2-40B4-BE49-F238E27FC236}">
                <a16:creationId xmlns:a16="http://schemas.microsoft.com/office/drawing/2014/main" id="{42BEA1A9-69FE-489C-A348-F7573C6A2CCF}"/>
              </a:ext>
            </a:extLst>
          </p:cNvPr>
          <p:cNvSpPr/>
          <p:nvPr/>
        </p:nvSpPr>
        <p:spPr>
          <a:xfrm>
            <a:off x="2210738" y="1385578"/>
            <a:ext cx="1858342" cy="42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4" name="Picture 13" descr="A close up of a logo&#10;&#10;Description generated with very high confidence">
            <a:hlinkClick r:id="rId9"/>
            <a:extLst>
              <a:ext uri="{FF2B5EF4-FFF2-40B4-BE49-F238E27FC236}">
                <a16:creationId xmlns:a16="http://schemas.microsoft.com/office/drawing/2014/main" id="{2B496D04-4FBB-498F-9367-78D7E0A92A73}"/>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Create a Date Table in DAX</a:t>
            </a:r>
            <a:endParaRPr lang="en-US" sz="4700" i="1" dirty="0">
              <a:solidFill>
                <a:schemeClr val="bg1"/>
              </a:solidFill>
              <a:latin typeface="Segoe UI Light" panose="020B0502040204020203" pitchFamily="34" charset="0"/>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1</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7" y="1992947"/>
            <a:ext cx="7248292" cy="80005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bg1"/>
                </a:solidFill>
                <a:latin typeface="Consolas" panose="020B0609020204030204" pitchFamily="49" charset="0"/>
                <a:cs typeface="Segoe UI Light" panose="020B0502040204020203" pitchFamily="34" charset="0"/>
              </a:rPr>
              <a:t>Date =</a:t>
            </a:r>
          </a:p>
          <a:p>
            <a:r>
              <a:rPr lang="en-US" sz="1800" dirty="0">
                <a:solidFill>
                  <a:schemeClr val="bg1"/>
                </a:solidFill>
                <a:latin typeface="Consolas" panose="020B0609020204030204" pitchFamily="49" charset="0"/>
                <a:cs typeface="Segoe UI Light" panose="020B0502040204020203" pitchFamily="34" charset="0"/>
              </a:rPr>
              <a:t>CALENDAR ( DATE ( 2000, 1, 1 ), DATE ( 2025, 12, 31 ) )</a:t>
            </a:r>
          </a:p>
        </p:txBody>
      </p:sp>
      <p:sp>
        <p:nvSpPr>
          <p:cNvPr id="15" name="Title 1">
            <a:extLst>
              <a:ext uri="{FF2B5EF4-FFF2-40B4-BE49-F238E27FC236}">
                <a16:creationId xmlns:a16="http://schemas.microsoft.com/office/drawing/2014/main" id="{B970BBBE-0E18-4964-8A1E-A58AC0E9172C}"/>
              </a:ext>
            </a:extLst>
          </p:cNvPr>
          <p:cNvSpPr txBox="1">
            <a:spLocks/>
          </p:cNvSpPr>
          <p:nvPr/>
        </p:nvSpPr>
        <p:spPr>
          <a:xfrm>
            <a:off x="268927" y="3135676"/>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2</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16" name="Title 1">
            <a:extLst>
              <a:ext uri="{FF2B5EF4-FFF2-40B4-BE49-F238E27FC236}">
                <a16:creationId xmlns:a16="http://schemas.microsoft.com/office/drawing/2014/main" id="{F3B762FF-D47B-4CA0-B4C7-C298F4F2AAE9}"/>
              </a:ext>
            </a:extLst>
          </p:cNvPr>
          <p:cNvSpPr txBox="1">
            <a:spLocks/>
          </p:cNvSpPr>
          <p:nvPr/>
        </p:nvSpPr>
        <p:spPr>
          <a:xfrm>
            <a:off x="268927" y="3606152"/>
            <a:ext cx="10799566" cy="1590857"/>
          </a:xfrm>
          <a:prstGeom prst="rect">
            <a:avLst/>
          </a:prstGeom>
        </p:spPr>
        <p:txBody>
          <a:bodyPr>
            <a:noAutofit/>
          </a:bodyPr>
          <a:lstStyle>
            <a:defPPr>
              <a:defRPr lang="en-US"/>
            </a:defPPr>
            <a:lvl1pPr>
              <a:lnSpc>
                <a:spcPct val="90000"/>
              </a:lnSpc>
              <a:spcBef>
                <a:spcPct val="0"/>
              </a:spcBef>
              <a:buNone/>
              <a:defRPr>
                <a:solidFill>
                  <a:schemeClr val="bg1"/>
                </a:solidFill>
                <a:latin typeface="Consolas" panose="020B0609020204030204" pitchFamily="49" charset="0"/>
                <a:ea typeface="+mj-ea"/>
                <a:cs typeface="Segoe UI Light" panose="020B0502040204020203" pitchFamily="34" charset="0"/>
              </a:defRPr>
            </a:lvl1pPr>
          </a:lstStyle>
          <a:p>
            <a:r>
              <a:rPr lang="en-US" dirty="0"/>
              <a:t>Date =</a:t>
            </a:r>
          </a:p>
          <a:p>
            <a:r>
              <a:rPr lang="en-US" dirty="0"/>
              <a:t>ADDCOLUMNS (</a:t>
            </a:r>
          </a:p>
          <a:p>
            <a:r>
              <a:rPr lang="en-US" dirty="0"/>
              <a:t>    CALENDAR ( DATE ( 2000, 1, 1 ), DATE ( 2025, 12, 31 ) ),</a:t>
            </a:r>
          </a:p>
          <a:p>
            <a:r>
              <a:rPr lang="en-US" dirty="0"/>
              <a:t>    "</a:t>
            </a:r>
            <a:r>
              <a:rPr lang="en-US" dirty="0" err="1"/>
              <a:t>DateAsInteger</a:t>
            </a:r>
            <a:r>
              <a:rPr lang="en-US" dirty="0"/>
              <a:t>", FORMAT ( [Date], "YYYYMMDD" ),</a:t>
            </a:r>
          </a:p>
          <a:p>
            <a:r>
              <a:rPr lang="en-US" dirty="0"/>
              <a:t>    "Year", YEAR ( [Date] )</a:t>
            </a:r>
          </a:p>
          <a:p>
            <a:r>
              <a:rPr lang="en-US" dirty="0"/>
              <a:t>)</a:t>
            </a:r>
          </a:p>
        </p:txBody>
      </p:sp>
      <p:pic>
        <p:nvPicPr>
          <p:cNvPr id="6" name="Picture 5">
            <a:extLst>
              <a:ext uri="{FF2B5EF4-FFF2-40B4-BE49-F238E27FC236}">
                <a16:creationId xmlns:a16="http://schemas.microsoft.com/office/drawing/2014/main" id="{FEB08C0F-A439-495B-9713-2EAEAE38781D}"/>
              </a:ext>
            </a:extLst>
          </p:cNvPr>
          <p:cNvPicPr>
            <a:picLocks noChangeAspect="1"/>
          </p:cNvPicPr>
          <p:nvPr/>
        </p:nvPicPr>
        <p:blipFill rotWithShape="1">
          <a:blip r:embed="rId5"/>
          <a:srcRect b="57282"/>
          <a:stretch/>
        </p:blipFill>
        <p:spPr>
          <a:xfrm>
            <a:off x="8540667" y="1992947"/>
            <a:ext cx="1257475" cy="1216769"/>
          </a:xfrm>
          <a:prstGeom prst="rect">
            <a:avLst/>
          </a:prstGeom>
        </p:spPr>
      </p:pic>
      <p:pic>
        <p:nvPicPr>
          <p:cNvPr id="7" name="Picture 6">
            <a:extLst>
              <a:ext uri="{FF2B5EF4-FFF2-40B4-BE49-F238E27FC236}">
                <a16:creationId xmlns:a16="http://schemas.microsoft.com/office/drawing/2014/main" id="{966FDE63-B4F6-47A3-A774-86E19531791F}"/>
              </a:ext>
            </a:extLst>
          </p:cNvPr>
          <p:cNvPicPr>
            <a:picLocks noChangeAspect="1"/>
          </p:cNvPicPr>
          <p:nvPr/>
        </p:nvPicPr>
        <p:blipFill>
          <a:blip r:embed="rId6"/>
          <a:stretch>
            <a:fillRect/>
          </a:stretch>
        </p:blipFill>
        <p:spPr>
          <a:xfrm>
            <a:off x="8540667" y="3627583"/>
            <a:ext cx="2924583" cy="2238687"/>
          </a:xfrm>
          <a:prstGeom prst="rect">
            <a:avLst/>
          </a:prstGeom>
        </p:spPr>
      </p:pic>
      <p:sp>
        <p:nvSpPr>
          <p:cNvPr id="18" name="Title 1">
            <a:extLst>
              <a:ext uri="{FF2B5EF4-FFF2-40B4-BE49-F238E27FC236}">
                <a16:creationId xmlns:a16="http://schemas.microsoft.com/office/drawing/2014/main" id="{4C8FC634-3505-4415-88D1-E95FDC210B3E}"/>
              </a:ext>
            </a:extLst>
          </p:cNvPr>
          <p:cNvSpPr txBox="1">
            <a:spLocks/>
          </p:cNvSpPr>
          <p:nvPr/>
        </p:nvSpPr>
        <p:spPr>
          <a:xfrm>
            <a:off x="317501" y="5754709"/>
            <a:ext cx="11476934" cy="8374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Steps</a:t>
            </a:r>
          </a:p>
          <a:p>
            <a:r>
              <a:rPr lang="en-US" sz="2400" dirty="0">
                <a:solidFill>
                  <a:schemeClr val="bg1"/>
                </a:solidFill>
                <a:latin typeface="Segoe UI Light" panose="020B0502040204020203" pitchFamily="34" charset="0"/>
                <a:cs typeface="Segoe UI Light" panose="020B0502040204020203" pitchFamily="34" charset="0"/>
              </a:rPr>
              <a:t>Under Modeling, click New Table, and paste in formula bar.</a:t>
            </a:r>
            <a:endParaRPr lang="en-US" sz="3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68738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Create a Date Table in DAX</a:t>
            </a:r>
            <a:endParaRPr lang="en-US" sz="4700" i="1" dirty="0">
              <a:solidFill>
                <a:schemeClr val="bg1"/>
              </a:solidFill>
              <a:latin typeface="Segoe UI Light" panose="020B0502040204020203" pitchFamily="34" charset="0"/>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3</a:t>
            </a:r>
            <a:endParaRPr lang="en-US" sz="3200" i="1" dirty="0">
              <a:solidFill>
                <a:schemeClr val="bg1"/>
              </a:solidFill>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6" y="1992947"/>
            <a:ext cx="8475023" cy="4539145"/>
          </a:xfrm>
          <a:prstGeom prst="rect">
            <a:avLst/>
          </a:prstGeom>
        </p:spPr>
        <p:txBody>
          <a:bodyPr>
            <a:noAutofit/>
          </a:bodyPr>
          <a:lstStyle>
            <a:defPPr>
              <a:defRPr lang="en-US"/>
            </a:defPPr>
            <a:lvl1pPr>
              <a:lnSpc>
                <a:spcPct val="90000"/>
              </a:lnSpc>
              <a:spcBef>
                <a:spcPct val="0"/>
              </a:spcBef>
              <a:buNone/>
              <a:defRPr>
                <a:solidFill>
                  <a:schemeClr val="bg1"/>
                </a:solidFill>
                <a:latin typeface="Consolas" panose="020B0609020204030204" pitchFamily="49" charset="0"/>
                <a:ea typeface="+mj-ea"/>
                <a:cs typeface="Segoe UI Light" panose="020B0502040204020203" pitchFamily="34" charset="0"/>
              </a:defRPr>
            </a:lvl1pPr>
          </a:lstStyle>
          <a:p>
            <a:r>
              <a:rPr lang="en-US" dirty="0"/>
              <a:t>Date =</a:t>
            </a:r>
          </a:p>
          <a:p>
            <a:r>
              <a:rPr lang="en-US" dirty="0"/>
              <a:t>ADDCOLUMNS (</a:t>
            </a:r>
          </a:p>
          <a:p>
            <a:r>
              <a:rPr lang="en-US" dirty="0"/>
              <a:t>    CALENDAR ( DATE ( 2000, 1, 1 ), DATE ( 2025, 12, 31 ) ),</a:t>
            </a:r>
          </a:p>
          <a:p>
            <a:r>
              <a:rPr lang="en-US" dirty="0"/>
              <a:t>    "</a:t>
            </a:r>
            <a:r>
              <a:rPr lang="en-US" dirty="0" err="1"/>
              <a:t>DateAsInteger</a:t>
            </a:r>
            <a:r>
              <a:rPr lang="en-US" dirty="0"/>
              <a:t>", FORMAT ( [Date], "YYYYMMDD" ),</a:t>
            </a:r>
          </a:p>
          <a:p>
            <a:r>
              <a:rPr lang="en-US" dirty="0"/>
              <a:t>    "Year", YEAR ( [Date] ),</a:t>
            </a:r>
          </a:p>
          <a:p>
            <a:r>
              <a:rPr lang="en-US" dirty="0"/>
              <a:t>    "</a:t>
            </a:r>
            <a:r>
              <a:rPr lang="en-US" dirty="0" err="1"/>
              <a:t>Monthnumber</a:t>
            </a:r>
            <a:r>
              <a:rPr lang="en-US" dirty="0"/>
              <a:t>", FORMAT ( [Date], "MM" ),</a:t>
            </a:r>
          </a:p>
          <a:p>
            <a:r>
              <a:rPr lang="en-US" dirty="0"/>
              <a:t>    "</a:t>
            </a:r>
            <a:r>
              <a:rPr lang="en-US" dirty="0" err="1"/>
              <a:t>YearMonthnumber</a:t>
            </a:r>
            <a:r>
              <a:rPr lang="en-US" dirty="0"/>
              <a:t>", FORMAT ( [Date], "YYYY/MM" ),</a:t>
            </a:r>
          </a:p>
          <a:p>
            <a:r>
              <a:rPr lang="en-US" dirty="0"/>
              <a:t>    "</a:t>
            </a:r>
            <a:r>
              <a:rPr lang="en-US" dirty="0" err="1"/>
              <a:t>YearMonthShort</a:t>
            </a:r>
            <a:r>
              <a:rPr lang="en-US" dirty="0"/>
              <a:t>", FORMAT ( [Date], "YYYY/mmm" ),</a:t>
            </a:r>
          </a:p>
          <a:p>
            <a:r>
              <a:rPr lang="en-US" dirty="0"/>
              <a:t>    "</a:t>
            </a:r>
            <a:r>
              <a:rPr lang="en-US" dirty="0" err="1"/>
              <a:t>MonthNameShort</a:t>
            </a:r>
            <a:r>
              <a:rPr lang="en-US" dirty="0"/>
              <a:t>", FORMAT ( [Date], "mmm" ),</a:t>
            </a:r>
          </a:p>
          <a:p>
            <a:r>
              <a:rPr lang="en-US" dirty="0"/>
              <a:t>    "</a:t>
            </a:r>
            <a:r>
              <a:rPr lang="en-US" dirty="0" err="1"/>
              <a:t>MonthNameLong</a:t>
            </a:r>
            <a:r>
              <a:rPr lang="en-US" dirty="0"/>
              <a:t>", FORMAT ( [Date], "</a:t>
            </a:r>
            <a:r>
              <a:rPr lang="en-US" dirty="0" err="1"/>
              <a:t>mmmm</a:t>
            </a:r>
            <a:r>
              <a:rPr lang="en-US" dirty="0"/>
              <a:t>" ),</a:t>
            </a:r>
          </a:p>
          <a:p>
            <a:r>
              <a:rPr lang="en-US" dirty="0"/>
              <a:t>    "</a:t>
            </a:r>
            <a:r>
              <a:rPr lang="en-US" dirty="0" err="1"/>
              <a:t>DayOfWeekNumber</a:t>
            </a:r>
            <a:r>
              <a:rPr lang="en-US" dirty="0"/>
              <a:t>", WEEKDAY ( [Date] ),</a:t>
            </a:r>
          </a:p>
          <a:p>
            <a:r>
              <a:rPr lang="en-US" dirty="0"/>
              <a:t>    "</a:t>
            </a:r>
            <a:r>
              <a:rPr lang="en-US" dirty="0" err="1"/>
              <a:t>DayOfWeek</a:t>
            </a:r>
            <a:r>
              <a:rPr lang="en-US" dirty="0"/>
              <a:t>", FORMAT ( [Date], "</a:t>
            </a:r>
            <a:r>
              <a:rPr lang="en-US" dirty="0" err="1"/>
              <a:t>dddd</a:t>
            </a:r>
            <a:r>
              <a:rPr lang="en-US" dirty="0"/>
              <a:t>" ),</a:t>
            </a:r>
          </a:p>
          <a:p>
            <a:r>
              <a:rPr lang="en-US" dirty="0"/>
              <a:t>    "</a:t>
            </a:r>
            <a:r>
              <a:rPr lang="en-US" dirty="0" err="1"/>
              <a:t>DayOfWeekShort</a:t>
            </a:r>
            <a:r>
              <a:rPr lang="en-US" dirty="0"/>
              <a:t>", FORMAT ( [Date], "</a:t>
            </a:r>
            <a:r>
              <a:rPr lang="en-US" dirty="0" err="1"/>
              <a:t>ddd</a:t>
            </a:r>
            <a:r>
              <a:rPr lang="en-US" dirty="0"/>
              <a:t>" ),</a:t>
            </a:r>
          </a:p>
          <a:p>
            <a:r>
              <a:rPr lang="en-US" dirty="0"/>
              <a:t>    "Quarter", "Q" &amp; FORMAT ( [Date], "Q" ),</a:t>
            </a:r>
          </a:p>
          <a:p>
            <a:r>
              <a:rPr lang="en-US" dirty="0"/>
              <a:t>    "</a:t>
            </a:r>
            <a:r>
              <a:rPr lang="en-US" dirty="0" err="1"/>
              <a:t>YearQuarter</a:t>
            </a:r>
            <a:r>
              <a:rPr lang="en-US" dirty="0"/>
              <a:t>", FORMAT ( [Date], "YYYY" ) &amp; "/Q"</a:t>
            </a:r>
          </a:p>
          <a:p>
            <a:r>
              <a:rPr lang="en-US" dirty="0"/>
              <a:t>        &amp; FORMAT ( [Date], "Q" )</a:t>
            </a:r>
          </a:p>
          <a:p>
            <a:r>
              <a:rPr lang="en-US" dirty="0"/>
              <a:t>)</a:t>
            </a:r>
          </a:p>
        </p:txBody>
      </p:sp>
    </p:spTree>
    <p:extLst>
      <p:ext uri="{BB962C8B-B14F-4D97-AF65-F5344CB8AC3E}">
        <p14:creationId xmlns:p14="http://schemas.microsoft.com/office/powerpoint/2010/main" val="1309868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8773C-DCAB-459D-B975-E3BE213FDBF1}"/>
              </a:ext>
            </a:extLst>
          </p:cNvPr>
          <p:cNvPicPr>
            <a:picLocks noChangeAspect="1"/>
          </p:cNvPicPr>
          <p:nvPr/>
        </p:nvPicPr>
        <p:blipFill>
          <a:blip r:embed="rId5"/>
          <a:stretch>
            <a:fillRect/>
          </a:stretch>
        </p:blipFill>
        <p:spPr>
          <a:xfrm>
            <a:off x="0" y="2050747"/>
            <a:ext cx="12192000" cy="3277041"/>
          </a:xfrm>
          <a:prstGeom prst="rect">
            <a:avLst/>
          </a:prstGeom>
        </p:spPr>
      </p:pic>
      <p:sp>
        <p:nvSpPr>
          <p:cNvPr id="6" name="Title 1">
            <a:extLst>
              <a:ext uri="{FF2B5EF4-FFF2-40B4-BE49-F238E27FC236}">
                <a16:creationId xmlns:a16="http://schemas.microsoft.com/office/drawing/2014/main" id="{95E6A224-B6A4-4F7A-B74F-3F4C13E0BC4F}"/>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Create a Date Table in DAX</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9" name="Title 1">
            <a:extLst>
              <a:ext uri="{FF2B5EF4-FFF2-40B4-BE49-F238E27FC236}">
                <a16:creationId xmlns:a16="http://schemas.microsoft.com/office/drawing/2014/main" id="{B00EFB13-26BD-4428-BFAD-B69FEE6E288B}"/>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egoe UI Light" panose="020B0502040204020203" pitchFamily="34" charset="0"/>
                <a:cs typeface="Segoe UI Light" panose="020B0502040204020203" pitchFamily="34" charset="0"/>
              </a:rPr>
              <a:t>Method 3</a:t>
            </a:r>
            <a:endParaRPr lang="en-US" sz="3200" i="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49277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aphicFrame>
        <p:nvGraphicFramePr>
          <p:cNvPr id="2" name="Table 1">
            <a:extLst>
              <a:ext uri="{FF2B5EF4-FFF2-40B4-BE49-F238E27FC236}">
                <a16:creationId xmlns:a16="http://schemas.microsoft.com/office/drawing/2014/main" id="{7FD90333-6A60-4F9E-8DD6-9469DB15B3D8}"/>
              </a:ext>
            </a:extLst>
          </p:cNvPr>
          <p:cNvGraphicFramePr>
            <a:graphicFrameLocks noGrp="1"/>
          </p:cNvGraphicFramePr>
          <p:nvPr>
            <p:extLst>
              <p:ext uri="{D42A27DB-BD31-4B8C-83A1-F6EECF244321}">
                <p14:modId xmlns:p14="http://schemas.microsoft.com/office/powerpoint/2010/main" val="1572578111"/>
              </p:ext>
            </p:extLst>
          </p:nvPr>
        </p:nvGraphicFramePr>
        <p:xfrm>
          <a:off x="317500" y="2029114"/>
          <a:ext cx="2654298" cy="2277534"/>
        </p:xfrm>
        <a:graphic>
          <a:graphicData uri="http://schemas.openxmlformats.org/drawingml/2006/table">
            <a:tbl>
              <a:tblPr firstRow="1" bandRow="1">
                <a:tableStyleId>{5C22544A-7EE6-4342-B048-85BDC9FD1C3A}</a:tableStyleId>
              </a:tblPr>
              <a:tblGrid>
                <a:gridCol w="884766">
                  <a:extLst>
                    <a:ext uri="{9D8B030D-6E8A-4147-A177-3AD203B41FA5}">
                      <a16:colId xmlns:a16="http://schemas.microsoft.com/office/drawing/2014/main" val="1231649689"/>
                    </a:ext>
                  </a:extLst>
                </a:gridCol>
                <a:gridCol w="884766">
                  <a:extLst>
                    <a:ext uri="{9D8B030D-6E8A-4147-A177-3AD203B41FA5}">
                      <a16:colId xmlns:a16="http://schemas.microsoft.com/office/drawing/2014/main" val="3339412050"/>
                    </a:ext>
                  </a:extLst>
                </a:gridCol>
                <a:gridCol w="884766">
                  <a:extLst>
                    <a:ext uri="{9D8B030D-6E8A-4147-A177-3AD203B41FA5}">
                      <a16:colId xmlns:a16="http://schemas.microsoft.com/office/drawing/2014/main" val="4045019311"/>
                    </a:ext>
                  </a:extLst>
                </a:gridCol>
              </a:tblGrid>
              <a:tr h="379589">
                <a:tc>
                  <a:txBody>
                    <a:bodyPr/>
                    <a:lstStyle/>
                    <a:p>
                      <a:r>
                        <a:rPr lang="en-US" dirty="0" err="1"/>
                        <a:t>ProdID</a:t>
                      </a:r>
                      <a:endParaRPr lang="en-US" dirty="0"/>
                    </a:p>
                  </a:txBody>
                  <a:tcPr/>
                </a:tc>
                <a:tc>
                  <a:txBody>
                    <a:bodyPr/>
                    <a:lstStyle/>
                    <a:p>
                      <a:r>
                        <a:rPr lang="en-US" dirty="0"/>
                        <a:t>Name</a:t>
                      </a:r>
                    </a:p>
                  </a:txBody>
                  <a:tcPr/>
                </a:tc>
                <a:tc>
                  <a:txBody>
                    <a:bodyPr/>
                    <a:lstStyle/>
                    <a:p>
                      <a:r>
                        <a:rPr lang="en-US" dirty="0"/>
                        <a:t>Price</a:t>
                      </a:r>
                    </a:p>
                  </a:txBody>
                  <a:tcPr/>
                </a:tc>
                <a:extLst>
                  <a:ext uri="{0D108BD9-81ED-4DB2-BD59-A6C34878D82A}">
                    <a16:rowId xmlns:a16="http://schemas.microsoft.com/office/drawing/2014/main" val="677584064"/>
                  </a:ext>
                </a:extLst>
              </a:tr>
              <a:tr h="379589">
                <a:tc>
                  <a:txBody>
                    <a:bodyPr/>
                    <a:lstStyle/>
                    <a:p>
                      <a:r>
                        <a:rPr lang="en-US" dirty="0"/>
                        <a:t>101</a:t>
                      </a:r>
                    </a:p>
                  </a:txBody>
                  <a:tcPr/>
                </a:tc>
                <a:tc>
                  <a:txBody>
                    <a:bodyPr/>
                    <a:lstStyle/>
                    <a:p>
                      <a:r>
                        <a:rPr lang="en-US" dirty="0"/>
                        <a:t>Bike</a:t>
                      </a:r>
                    </a:p>
                  </a:txBody>
                  <a:tcPr/>
                </a:tc>
                <a:tc>
                  <a:txBody>
                    <a:bodyPr/>
                    <a:lstStyle/>
                    <a:p>
                      <a:r>
                        <a:rPr lang="en-US" dirty="0"/>
                        <a:t>250</a:t>
                      </a:r>
                    </a:p>
                  </a:txBody>
                  <a:tcPr/>
                </a:tc>
                <a:extLst>
                  <a:ext uri="{0D108BD9-81ED-4DB2-BD59-A6C34878D82A}">
                    <a16:rowId xmlns:a16="http://schemas.microsoft.com/office/drawing/2014/main" val="3267001521"/>
                  </a:ext>
                </a:extLst>
              </a:tr>
              <a:tr h="379589">
                <a:tc>
                  <a:txBody>
                    <a:bodyPr/>
                    <a:lstStyle/>
                    <a:p>
                      <a:r>
                        <a:rPr lang="en-US" dirty="0"/>
                        <a:t>102</a:t>
                      </a:r>
                    </a:p>
                  </a:txBody>
                  <a:tcPr/>
                </a:tc>
                <a:tc>
                  <a:txBody>
                    <a:bodyPr/>
                    <a:lstStyle/>
                    <a:p>
                      <a:r>
                        <a:rPr lang="en-US" dirty="0"/>
                        <a:t>Socks</a:t>
                      </a:r>
                    </a:p>
                  </a:txBody>
                  <a:tcPr/>
                </a:tc>
                <a:tc>
                  <a:txBody>
                    <a:bodyPr/>
                    <a:lstStyle/>
                    <a:p>
                      <a:r>
                        <a:rPr lang="en-US" dirty="0"/>
                        <a:t>10</a:t>
                      </a:r>
                    </a:p>
                  </a:txBody>
                  <a:tcPr/>
                </a:tc>
                <a:extLst>
                  <a:ext uri="{0D108BD9-81ED-4DB2-BD59-A6C34878D82A}">
                    <a16:rowId xmlns:a16="http://schemas.microsoft.com/office/drawing/2014/main" val="3542473306"/>
                  </a:ext>
                </a:extLst>
              </a:tr>
              <a:tr h="379589">
                <a:tc>
                  <a:txBody>
                    <a:bodyPr/>
                    <a:lstStyle/>
                    <a:p>
                      <a:r>
                        <a:rPr lang="en-US" dirty="0"/>
                        <a:t>103</a:t>
                      </a:r>
                    </a:p>
                  </a:txBody>
                  <a:tcPr/>
                </a:tc>
                <a:tc>
                  <a:txBody>
                    <a:bodyPr/>
                    <a:lstStyle/>
                    <a:p>
                      <a:r>
                        <a:rPr lang="en-US" dirty="0"/>
                        <a:t>Shoes</a:t>
                      </a:r>
                    </a:p>
                  </a:txBody>
                  <a:tcPr/>
                </a:tc>
                <a:tc>
                  <a:txBody>
                    <a:bodyPr/>
                    <a:lstStyle/>
                    <a:p>
                      <a:r>
                        <a:rPr lang="en-US" dirty="0"/>
                        <a:t>120</a:t>
                      </a:r>
                    </a:p>
                  </a:txBody>
                  <a:tcPr/>
                </a:tc>
                <a:extLst>
                  <a:ext uri="{0D108BD9-81ED-4DB2-BD59-A6C34878D82A}">
                    <a16:rowId xmlns:a16="http://schemas.microsoft.com/office/drawing/2014/main" val="3992659116"/>
                  </a:ext>
                </a:extLst>
              </a:tr>
              <a:tr h="379589">
                <a:tc>
                  <a:txBody>
                    <a:bodyPr/>
                    <a:lstStyle/>
                    <a:p>
                      <a:r>
                        <a:rPr lang="en-US" dirty="0"/>
                        <a:t>104</a:t>
                      </a:r>
                    </a:p>
                  </a:txBody>
                  <a:tcPr/>
                </a:tc>
                <a:tc>
                  <a:txBody>
                    <a:bodyPr/>
                    <a:lstStyle/>
                    <a:p>
                      <a:r>
                        <a:rPr lang="en-US" dirty="0"/>
                        <a:t>Helmet</a:t>
                      </a:r>
                    </a:p>
                  </a:txBody>
                  <a:tcPr/>
                </a:tc>
                <a:tc>
                  <a:txBody>
                    <a:bodyPr/>
                    <a:lstStyle/>
                    <a:p>
                      <a:r>
                        <a:rPr lang="en-US" dirty="0"/>
                        <a:t>150</a:t>
                      </a:r>
                    </a:p>
                  </a:txBody>
                  <a:tcPr/>
                </a:tc>
                <a:extLst>
                  <a:ext uri="{0D108BD9-81ED-4DB2-BD59-A6C34878D82A}">
                    <a16:rowId xmlns:a16="http://schemas.microsoft.com/office/drawing/2014/main" val="2660688783"/>
                  </a:ext>
                </a:extLst>
              </a:tr>
              <a:tr h="379589">
                <a:tc>
                  <a:txBody>
                    <a:bodyPr/>
                    <a:lstStyle/>
                    <a:p>
                      <a:r>
                        <a:rPr lang="en-US" dirty="0"/>
                        <a:t>105</a:t>
                      </a:r>
                    </a:p>
                  </a:txBody>
                  <a:tcPr/>
                </a:tc>
                <a:tc>
                  <a:txBody>
                    <a:bodyPr/>
                    <a:lstStyle/>
                    <a:p>
                      <a:r>
                        <a:rPr lang="en-US" dirty="0"/>
                        <a:t>Gloves</a:t>
                      </a:r>
                    </a:p>
                  </a:txBody>
                  <a:tcPr/>
                </a:tc>
                <a:tc>
                  <a:txBody>
                    <a:bodyPr/>
                    <a:lstStyle/>
                    <a:p>
                      <a:r>
                        <a:rPr lang="en-US" dirty="0"/>
                        <a:t>45</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FBCBEB0C-0790-4131-B663-C9DB450F2ED9}"/>
              </a:ext>
            </a:extLst>
          </p:cNvPr>
          <p:cNvGraphicFramePr>
            <a:graphicFrameLocks noGrp="1"/>
          </p:cNvGraphicFramePr>
          <p:nvPr>
            <p:extLst>
              <p:ext uri="{D42A27DB-BD31-4B8C-83A1-F6EECF244321}">
                <p14:modId xmlns:p14="http://schemas.microsoft.com/office/powerpoint/2010/main" val="576185157"/>
              </p:ext>
            </p:extLst>
          </p:nvPr>
        </p:nvGraphicFramePr>
        <p:xfrm>
          <a:off x="3949386" y="2029113"/>
          <a:ext cx="4292600" cy="3036712"/>
        </p:xfrm>
        <a:graphic>
          <a:graphicData uri="http://schemas.openxmlformats.org/drawingml/2006/table">
            <a:tbl>
              <a:tblPr firstRow="1" bandRow="1">
                <a:tableStyleId>{5C22544A-7EE6-4342-B048-85BDC9FD1C3A}</a:tableStyleId>
              </a:tblPr>
              <a:tblGrid>
                <a:gridCol w="1222689">
                  <a:extLst>
                    <a:ext uri="{9D8B030D-6E8A-4147-A177-3AD203B41FA5}">
                      <a16:colId xmlns:a16="http://schemas.microsoft.com/office/drawing/2014/main" val="1231649689"/>
                    </a:ext>
                  </a:extLst>
                </a:gridCol>
                <a:gridCol w="923611">
                  <a:extLst>
                    <a:ext uri="{9D8B030D-6E8A-4147-A177-3AD203B41FA5}">
                      <a16:colId xmlns:a16="http://schemas.microsoft.com/office/drawing/2014/main" val="3339412050"/>
                    </a:ext>
                  </a:extLst>
                </a:gridCol>
                <a:gridCol w="1073150">
                  <a:extLst>
                    <a:ext uri="{9D8B030D-6E8A-4147-A177-3AD203B41FA5}">
                      <a16:colId xmlns:a16="http://schemas.microsoft.com/office/drawing/2014/main" val="4045019311"/>
                    </a:ext>
                  </a:extLst>
                </a:gridCol>
                <a:gridCol w="1073150">
                  <a:extLst>
                    <a:ext uri="{9D8B030D-6E8A-4147-A177-3AD203B41FA5}">
                      <a16:colId xmlns:a16="http://schemas.microsoft.com/office/drawing/2014/main" val="4260328791"/>
                    </a:ext>
                  </a:extLst>
                </a:gridCol>
              </a:tblGrid>
              <a:tr h="379589">
                <a:tc>
                  <a:txBody>
                    <a:bodyPr/>
                    <a:lstStyle/>
                    <a:p>
                      <a:r>
                        <a:rPr lang="en-US" dirty="0" err="1"/>
                        <a:t>DateSK</a:t>
                      </a:r>
                      <a:endParaRPr lang="en-US" dirty="0"/>
                    </a:p>
                  </a:txBody>
                  <a:tcPr/>
                </a:tc>
                <a:tc>
                  <a:txBody>
                    <a:bodyPr/>
                    <a:lstStyle/>
                    <a:p>
                      <a:r>
                        <a:rPr lang="en-US" dirty="0" err="1"/>
                        <a:t>ProdID</a:t>
                      </a:r>
                      <a:endParaRPr lang="en-US" dirty="0"/>
                    </a:p>
                  </a:txBody>
                  <a:tcPr/>
                </a:tc>
                <a:tc>
                  <a:txBody>
                    <a:bodyPr/>
                    <a:lstStyle/>
                    <a:p>
                      <a:r>
                        <a:rPr lang="en-US" dirty="0"/>
                        <a:t>Amt</a:t>
                      </a:r>
                    </a:p>
                  </a:txBody>
                  <a:tcPr/>
                </a:tc>
                <a:tc>
                  <a:txBody>
                    <a:bodyPr/>
                    <a:lstStyle/>
                    <a:p>
                      <a:r>
                        <a:rPr lang="en-US" dirty="0"/>
                        <a:t>QTY</a:t>
                      </a:r>
                    </a:p>
                  </a:txBody>
                  <a:tcPr/>
                </a:tc>
                <a:extLst>
                  <a:ext uri="{0D108BD9-81ED-4DB2-BD59-A6C34878D82A}">
                    <a16:rowId xmlns:a16="http://schemas.microsoft.com/office/drawing/2014/main" val="677584064"/>
                  </a:ext>
                </a:extLst>
              </a:tr>
              <a:tr h="379589">
                <a:tc>
                  <a:txBody>
                    <a:bodyPr/>
                    <a:lstStyle/>
                    <a:p>
                      <a:r>
                        <a:rPr lang="en-US" dirty="0"/>
                        <a:t>20190101</a:t>
                      </a:r>
                    </a:p>
                  </a:txBody>
                  <a:tcPr/>
                </a:tc>
                <a:tc>
                  <a:txBody>
                    <a:bodyPr/>
                    <a:lstStyle/>
                    <a:p>
                      <a:r>
                        <a:rPr lang="en-US" dirty="0"/>
                        <a:t>102</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3267001521"/>
                  </a:ext>
                </a:extLst>
              </a:tr>
              <a:tr h="379589">
                <a:tc>
                  <a:txBody>
                    <a:bodyPr/>
                    <a:lstStyle/>
                    <a:p>
                      <a:r>
                        <a:rPr lang="en-US" dirty="0"/>
                        <a:t>20190101</a:t>
                      </a:r>
                    </a:p>
                  </a:txBody>
                  <a:tcPr/>
                </a:tc>
                <a:tc>
                  <a:txBody>
                    <a:bodyPr/>
                    <a:lstStyle/>
                    <a:p>
                      <a:r>
                        <a:rPr lang="en-US" dirty="0"/>
                        <a:t>101</a:t>
                      </a:r>
                    </a:p>
                  </a:txBody>
                  <a:tcPr/>
                </a:tc>
                <a:tc>
                  <a:txBody>
                    <a:bodyPr/>
                    <a:lstStyle/>
                    <a:p>
                      <a:r>
                        <a:rPr lang="en-US" dirty="0"/>
                        <a:t>20</a:t>
                      </a:r>
                    </a:p>
                  </a:txBody>
                  <a:tcPr/>
                </a:tc>
                <a:tc>
                  <a:txBody>
                    <a:bodyPr/>
                    <a:lstStyle/>
                    <a:p>
                      <a:r>
                        <a:rPr lang="en-US" dirty="0"/>
                        <a:t>2</a:t>
                      </a:r>
                    </a:p>
                  </a:txBody>
                  <a:tcPr/>
                </a:tc>
                <a:extLst>
                  <a:ext uri="{0D108BD9-81ED-4DB2-BD59-A6C34878D82A}">
                    <a16:rowId xmlns:a16="http://schemas.microsoft.com/office/drawing/2014/main" val="3542473306"/>
                  </a:ext>
                </a:extLst>
              </a:tr>
              <a:tr h="379589">
                <a:tc>
                  <a:txBody>
                    <a:bodyPr/>
                    <a:lstStyle/>
                    <a:p>
                      <a:r>
                        <a:rPr lang="en-US" dirty="0"/>
                        <a:t>20190102</a:t>
                      </a:r>
                    </a:p>
                  </a:txBody>
                  <a:tcPr/>
                </a:tc>
                <a:tc>
                  <a:txBody>
                    <a:bodyPr/>
                    <a:lstStyle/>
                    <a:p>
                      <a:r>
                        <a:rPr lang="en-US" dirty="0"/>
                        <a:t>101</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3992659116"/>
                  </a:ext>
                </a:extLst>
              </a:tr>
              <a:tr h="379589">
                <a:tc>
                  <a:txBody>
                    <a:bodyPr/>
                    <a:lstStyle/>
                    <a:p>
                      <a:r>
                        <a:rPr lang="en-US" dirty="0"/>
                        <a:t>20190103</a:t>
                      </a:r>
                    </a:p>
                  </a:txBody>
                  <a:tcPr/>
                </a:tc>
                <a:tc>
                  <a:txBody>
                    <a:bodyPr/>
                    <a:lstStyle/>
                    <a:p>
                      <a:r>
                        <a:rPr lang="en-US" dirty="0"/>
                        <a:t>105</a:t>
                      </a:r>
                    </a:p>
                  </a:txBody>
                  <a:tcPr/>
                </a:tc>
                <a:tc>
                  <a:txBody>
                    <a:bodyPr/>
                    <a:lstStyle/>
                    <a:p>
                      <a:r>
                        <a:rPr lang="en-US" dirty="0"/>
                        <a:t>45</a:t>
                      </a:r>
                    </a:p>
                  </a:txBody>
                  <a:tcPr/>
                </a:tc>
                <a:tc>
                  <a:txBody>
                    <a:bodyPr/>
                    <a:lstStyle/>
                    <a:p>
                      <a:r>
                        <a:rPr lang="en-US" dirty="0"/>
                        <a:t>1</a:t>
                      </a:r>
                    </a:p>
                  </a:txBody>
                  <a:tcPr/>
                </a:tc>
                <a:extLst>
                  <a:ext uri="{0D108BD9-81ED-4DB2-BD59-A6C34878D82A}">
                    <a16:rowId xmlns:a16="http://schemas.microsoft.com/office/drawing/2014/main" val="2660688783"/>
                  </a:ext>
                </a:extLst>
              </a:tr>
              <a:tr h="379589">
                <a:tc>
                  <a:txBody>
                    <a:bodyPr/>
                    <a:lstStyle/>
                    <a:p>
                      <a:r>
                        <a:rPr lang="en-US" dirty="0"/>
                        <a:t>20190103</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1324232117"/>
                  </a:ext>
                </a:extLst>
              </a:tr>
              <a:tr h="379589">
                <a:tc>
                  <a:txBody>
                    <a:bodyPr/>
                    <a:lstStyle/>
                    <a:p>
                      <a:r>
                        <a:rPr lang="en-US" dirty="0"/>
                        <a:t>20190104</a:t>
                      </a:r>
                    </a:p>
                  </a:txBody>
                  <a:tcPr/>
                </a:tc>
                <a:tc>
                  <a:txBody>
                    <a:bodyPr/>
                    <a:lstStyle/>
                    <a:p>
                      <a:r>
                        <a:rPr lang="en-US" dirty="0"/>
                        <a:t>104</a:t>
                      </a:r>
                    </a:p>
                  </a:txBody>
                  <a:tcPr/>
                </a:tc>
                <a:tc>
                  <a:txBody>
                    <a:bodyPr/>
                    <a:lstStyle/>
                    <a:p>
                      <a:r>
                        <a:rPr lang="en-US" dirty="0"/>
                        <a:t>150</a:t>
                      </a:r>
                    </a:p>
                  </a:txBody>
                  <a:tcPr/>
                </a:tc>
                <a:tc>
                  <a:txBody>
                    <a:bodyPr/>
                    <a:lstStyle/>
                    <a:p>
                      <a:r>
                        <a:rPr lang="en-US" dirty="0"/>
                        <a:t>1</a:t>
                      </a:r>
                    </a:p>
                  </a:txBody>
                  <a:tcPr/>
                </a:tc>
                <a:extLst>
                  <a:ext uri="{0D108BD9-81ED-4DB2-BD59-A6C34878D82A}">
                    <a16:rowId xmlns:a16="http://schemas.microsoft.com/office/drawing/2014/main" val="827540407"/>
                  </a:ext>
                </a:extLst>
              </a:tr>
              <a:tr h="379589">
                <a:tc>
                  <a:txBody>
                    <a:bodyPr/>
                    <a:lstStyle/>
                    <a:p>
                      <a:r>
                        <a:rPr lang="en-US" dirty="0"/>
                        <a:t>20190105</a:t>
                      </a:r>
                    </a:p>
                  </a:txBody>
                  <a:tcPr/>
                </a:tc>
                <a:tc>
                  <a:txBody>
                    <a:bodyPr/>
                    <a:lstStyle/>
                    <a:p>
                      <a:r>
                        <a:rPr lang="en-US" dirty="0"/>
                        <a:t>101</a:t>
                      </a:r>
                    </a:p>
                  </a:txBody>
                  <a:tcPr/>
                </a:tc>
                <a:tc>
                  <a:txBody>
                    <a:bodyPr/>
                    <a:lstStyle/>
                    <a:p>
                      <a:r>
                        <a:rPr lang="en-US" dirty="0"/>
                        <a:t>250</a:t>
                      </a:r>
                    </a:p>
                  </a:txBody>
                  <a:tcPr/>
                </a:tc>
                <a:tc>
                  <a:txBody>
                    <a:bodyPr/>
                    <a:lstStyle/>
                    <a:p>
                      <a:r>
                        <a:rPr lang="en-US" dirty="0"/>
                        <a:t>1</a:t>
                      </a:r>
                    </a:p>
                  </a:txBody>
                  <a:tcPr/>
                </a:tc>
                <a:extLst>
                  <a:ext uri="{0D108BD9-81ED-4DB2-BD59-A6C34878D82A}">
                    <a16:rowId xmlns:a16="http://schemas.microsoft.com/office/drawing/2014/main" val="2415317884"/>
                  </a:ext>
                </a:extLst>
              </a:tr>
            </a:tbl>
          </a:graphicData>
        </a:graphic>
      </p:graphicFrame>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dirty="0">
                <a:solidFill>
                  <a:schemeClr val="bg1"/>
                </a:solidFill>
                <a:latin typeface="Segoe UI Light" panose="020B0502040204020203" pitchFamily="34" charset="0"/>
                <a:cs typeface="Segoe UI Light" panose="020B0502040204020203" pitchFamily="34" charset="0"/>
              </a:rPr>
              <a:t>Cross Filtering</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888998" y="1537207"/>
            <a:ext cx="1511302"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Products</a:t>
            </a:r>
            <a:endParaRPr lang="en-US" sz="2800" i="1" dirty="0">
              <a:solidFill>
                <a:schemeClr val="bg1"/>
              </a:solidFill>
              <a:latin typeface="Segoe UI Light" panose="020B0502040204020203" pitchFamily="34" charset="0"/>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5578368" y="1537206"/>
            <a:ext cx="1034638"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Sales</a:t>
            </a:r>
            <a:endParaRPr lang="en-US" sz="2800" i="1" dirty="0">
              <a:solidFill>
                <a:schemeClr val="bg1"/>
              </a:solidFill>
              <a:latin typeface="Segoe UI Light" panose="020B0502040204020203" pitchFamily="34" charset="0"/>
              <a:cs typeface="Segoe UI Light" panose="020B0502040204020203" pitchFamily="34" charset="0"/>
            </a:endParaRPr>
          </a:p>
        </p:txBody>
      </p:sp>
      <p:graphicFrame>
        <p:nvGraphicFramePr>
          <p:cNvPr id="16" name="Table 15">
            <a:extLst>
              <a:ext uri="{FF2B5EF4-FFF2-40B4-BE49-F238E27FC236}">
                <a16:creationId xmlns:a16="http://schemas.microsoft.com/office/drawing/2014/main" id="{E8966DEB-66DF-4AFD-B388-0F6F15A69612}"/>
              </a:ext>
            </a:extLst>
          </p:cNvPr>
          <p:cNvGraphicFramePr>
            <a:graphicFrameLocks noGrp="1"/>
          </p:cNvGraphicFramePr>
          <p:nvPr>
            <p:extLst>
              <p:ext uri="{D42A27DB-BD31-4B8C-83A1-F6EECF244321}">
                <p14:modId xmlns:p14="http://schemas.microsoft.com/office/powerpoint/2010/main" val="458207047"/>
              </p:ext>
            </p:extLst>
          </p:nvPr>
        </p:nvGraphicFramePr>
        <p:xfrm>
          <a:off x="9311244" y="2026447"/>
          <a:ext cx="2309255" cy="2277534"/>
        </p:xfrm>
        <a:graphic>
          <a:graphicData uri="http://schemas.openxmlformats.org/drawingml/2006/table">
            <a:tbl>
              <a:tblPr firstRow="1" bandRow="1">
                <a:tableStyleId>{5C22544A-7EE6-4342-B048-85BDC9FD1C3A}</a:tableStyleId>
              </a:tblPr>
              <a:tblGrid>
                <a:gridCol w="1185305">
                  <a:extLst>
                    <a:ext uri="{9D8B030D-6E8A-4147-A177-3AD203B41FA5}">
                      <a16:colId xmlns:a16="http://schemas.microsoft.com/office/drawing/2014/main" val="1231649689"/>
                    </a:ext>
                  </a:extLst>
                </a:gridCol>
                <a:gridCol w="1123950">
                  <a:extLst>
                    <a:ext uri="{9D8B030D-6E8A-4147-A177-3AD203B41FA5}">
                      <a16:colId xmlns:a16="http://schemas.microsoft.com/office/drawing/2014/main" val="3339412050"/>
                    </a:ext>
                  </a:extLst>
                </a:gridCol>
              </a:tblGrid>
              <a:tr h="379589">
                <a:tc>
                  <a:txBody>
                    <a:bodyPr/>
                    <a:lstStyle/>
                    <a:p>
                      <a:r>
                        <a:rPr lang="en-US" dirty="0" err="1"/>
                        <a:t>DateSK</a:t>
                      </a:r>
                      <a:endParaRPr lang="en-US" dirty="0"/>
                    </a:p>
                  </a:txBody>
                  <a:tcPr/>
                </a:tc>
                <a:tc>
                  <a:txBody>
                    <a:bodyPr/>
                    <a:lstStyle/>
                    <a:p>
                      <a:r>
                        <a:rPr lang="en-US" dirty="0"/>
                        <a:t>Date</a:t>
                      </a:r>
                    </a:p>
                  </a:txBody>
                  <a:tcPr/>
                </a:tc>
                <a:extLst>
                  <a:ext uri="{0D108BD9-81ED-4DB2-BD59-A6C34878D82A}">
                    <a16:rowId xmlns:a16="http://schemas.microsoft.com/office/drawing/2014/main" val="677584064"/>
                  </a:ext>
                </a:extLst>
              </a:tr>
              <a:tr h="379589">
                <a:tc>
                  <a:txBody>
                    <a:bodyPr/>
                    <a:lstStyle/>
                    <a:p>
                      <a:r>
                        <a:rPr lang="en-US" dirty="0"/>
                        <a:t>20190101</a:t>
                      </a:r>
                    </a:p>
                  </a:txBody>
                  <a:tcPr/>
                </a:tc>
                <a:tc>
                  <a:txBody>
                    <a:bodyPr/>
                    <a:lstStyle/>
                    <a:p>
                      <a:r>
                        <a:rPr lang="en-US" dirty="0"/>
                        <a:t>1/1/2019</a:t>
                      </a:r>
                    </a:p>
                  </a:txBody>
                  <a:tcPr/>
                </a:tc>
                <a:extLst>
                  <a:ext uri="{0D108BD9-81ED-4DB2-BD59-A6C34878D82A}">
                    <a16:rowId xmlns:a16="http://schemas.microsoft.com/office/drawing/2014/main" val="3267001521"/>
                  </a:ext>
                </a:extLst>
              </a:tr>
              <a:tr h="379589">
                <a:tc>
                  <a:txBody>
                    <a:bodyPr/>
                    <a:lstStyle/>
                    <a:p>
                      <a:r>
                        <a:rPr lang="en-US" dirty="0"/>
                        <a:t>20190102</a:t>
                      </a:r>
                    </a:p>
                  </a:txBody>
                  <a:tcPr/>
                </a:tc>
                <a:tc>
                  <a:txBody>
                    <a:bodyPr/>
                    <a:lstStyle/>
                    <a:p>
                      <a:r>
                        <a:rPr lang="en-US" dirty="0"/>
                        <a:t>1/2/2019</a:t>
                      </a:r>
                    </a:p>
                  </a:txBody>
                  <a:tcPr/>
                </a:tc>
                <a:extLst>
                  <a:ext uri="{0D108BD9-81ED-4DB2-BD59-A6C34878D82A}">
                    <a16:rowId xmlns:a16="http://schemas.microsoft.com/office/drawing/2014/main" val="3542473306"/>
                  </a:ext>
                </a:extLst>
              </a:tr>
              <a:tr h="379589">
                <a:tc>
                  <a:txBody>
                    <a:bodyPr/>
                    <a:lstStyle/>
                    <a:p>
                      <a:r>
                        <a:rPr lang="en-US" dirty="0"/>
                        <a:t>20190103</a:t>
                      </a:r>
                    </a:p>
                  </a:txBody>
                  <a:tcPr/>
                </a:tc>
                <a:tc>
                  <a:txBody>
                    <a:bodyPr/>
                    <a:lstStyle/>
                    <a:p>
                      <a:r>
                        <a:rPr lang="en-US" dirty="0"/>
                        <a:t>1/3/2019</a:t>
                      </a:r>
                    </a:p>
                  </a:txBody>
                  <a:tcPr/>
                </a:tc>
                <a:extLst>
                  <a:ext uri="{0D108BD9-81ED-4DB2-BD59-A6C34878D82A}">
                    <a16:rowId xmlns:a16="http://schemas.microsoft.com/office/drawing/2014/main" val="3992659116"/>
                  </a:ext>
                </a:extLst>
              </a:tr>
              <a:tr h="379589">
                <a:tc>
                  <a:txBody>
                    <a:bodyPr/>
                    <a:lstStyle/>
                    <a:p>
                      <a:r>
                        <a:rPr lang="en-US" dirty="0"/>
                        <a:t>20190104</a:t>
                      </a:r>
                    </a:p>
                  </a:txBody>
                  <a:tcPr/>
                </a:tc>
                <a:tc>
                  <a:txBody>
                    <a:bodyPr/>
                    <a:lstStyle/>
                    <a:p>
                      <a:r>
                        <a:rPr lang="en-US" dirty="0"/>
                        <a:t>1/4/2019</a:t>
                      </a:r>
                    </a:p>
                  </a:txBody>
                  <a:tcPr/>
                </a:tc>
                <a:extLst>
                  <a:ext uri="{0D108BD9-81ED-4DB2-BD59-A6C34878D82A}">
                    <a16:rowId xmlns:a16="http://schemas.microsoft.com/office/drawing/2014/main" val="2660688783"/>
                  </a:ext>
                </a:extLst>
              </a:tr>
              <a:tr h="379589">
                <a:tc>
                  <a:txBody>
                    <a:bodyPr/>
                    <a:lstStyle/>
                    <a:p>
                      <a:r>
                        <a:rPr lang="en-US" dirty="0"/>
                        <a:t>20190105</a:t>
                      </a:r>
                    </a:p>
                  </a:txBody>
                  <a:tcPr/>
                </a:tc>
                <a:tc>
                  <a:txBody>
                    <a:bodyPr/>
                    <a:lstStyle/>
                    <a:p>
                      <a:r>
                        <a:rPr lang="en-US" dirty="0"/>
                        <a:t>1/5/2019</a:t>
                      </a:r>
                    </a:p>
                  </a:txBody>
                  <a:tcPr/>
                </a:tc>
                <a:extLst>
                  <a:ext uri="{0D108BD9-81ED-4DB2-BD59-A6C34878D82A}">
                    <a16:rowId xmlns:a16="http://schemas.microsoft.com/office/drawing/2014/main" val="1324232117"/>
                  </a:ext>
                </a:extLst>
              </a:tr>
            </a:tbl>
          </a:graphicData>
        </a:graphic>
      </p:graphicFrame>
      <p:sp>
        <p:nvSpPr>
          <p:cNvPr id="17" name="Title 1">
            <a:extLst>
              <a:ext uri="{FF2B5EF4-FFF2-40B4-BE49-F238E27FC236}">
                <a16:creationId xmlns:a16="http://schemas.microsoft.com/office/drawing/2014/main" id="{BF97A502-E213-4E6D-86EC-3890C2C5C1C6}"/>
              </a:ext>
            </a:extLst>
          </p:cNvPr>
          <p:cNvSpPr txBox="1">
            <a:spLocks/>
          </p:cNvSpPr>
          <p:nvPr/>
        </p:nvSpPr>
        <p:spPr>
          <a:xfrm>
            <a:off x="10006203" y="1537205"/>
            <a:ext cx="945463"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Light" panose="020B0502040204020203" pitchFamily="34" charset="0"/>
                <a:cs typeface="Segoe UI Light" panose="020B0502040204020203" pitchFamily="34" charset="0"/>
              </a:rPr>
              <a:t>Date</a:t>
            </a:r>
            <a:endParaRPr lang="en-US" sz="2800" i="1" dirty="0">
              <a:solidFill>
                <a:schemeClr val="bg1"/>
              </a:solidFill>
              <a:latin typeface="Segoe UI Light" panose="020B0502040204020203" pitchFamily="34" charset="0"/>
              <a:cs typeface="Segoe UI Light" panose="020B0502040204020203" pitchFamily="34" charset="0"/>
            </a:endParaRPr>
          </a:p>
        </p:txBody>
      </p:sp>
      <p:cxnSp>
        <p:nvCxnSpPr>
          <p:cNvPr id="4" name="Straight Arrow Connector 3">
            <a:extLst>
              <a:ext uri="{FF2B5EF4-FFF2-40B4-BE49-F238E27FC236}">
                <a16:creationId xmlns:a16="http://schemas.microsoft.com/office/drawing/2014/main" id="{B630B95A-AD22-4EC3-8670-19FB8CD33DD2}"/>
              </a:ext>
            </a:extLst>
          </p:cNvPr>
          <p:cNvCxnSpPr>
            <a:cxnSpLocks/>
            <a:stCxn id="2" idx="3"/>
          </p:cNvCxnSpPr>
          <p:nvPr/>
        </p:nvCxnSpPr>
        <p:spPr>
          <a:xfrm>
            <a:off x="2971798" y="3167881"/>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6069EC-A956-4078-9A2A-42F93FBD3AE7}"/>
              </a:ext>
            </a:extLst>
          </p:cNvPr>
          <p:cNvCxnSpPr>
            <a:cxnSpLocks/>
            <a:stCxn id="16" idx="1"/>
          </p:cNvCxnSpPr>
          <p:nvPr/>
        </p:nvCxnSpPr>
        <p:spPr>
          <a:xfrm flipH="1">
            <a:off x="8374746" y="3165214"/>
            <a:ext cx="936498" cy="3"/>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266E779-9364-4F6D-9878-056397ECA861}"/>
              </a:ext>
            </a:extLst>
          </p:cNvPr>
          <p:cNvSpPr txBox="1">
            <a:spLocks/>
          </p:cNvSpPr>
          <p:nvPr/>
        </p:nvSpPr>
        <p:spPr>
          <a:xfrm>
            <a:off x="317501" y="5389824"/>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Segoe UI Semibold" panose="020B0702040204020203" pitchFamily="34" charset="0"/>
                <a:cs typeface="Segoe UI Semibold" panose="020B0702040204020203" pitchFamily="34" charset="0"/>
              </a:rPr>
              <a:t>Question</a:t>
            </a:r>
          </a:p>
          <a:p>
            <a:r>
              <a:rPr lang="en-US" sz="2400" dirty="0">
                <a:solidFill>
                  <a:schemeClr val="bg1"/>
                </a:solidFill>
                <a:latin typeface="Segoe UI Light" panose="020B0502040204020203" pitchFamily="34" charset="0"/>
                <a:cs typeface="Segoe UI Light" panose="020B0502040204020203" pitchFamily="34" charset="0"/>
              </a:rPr>
              <a:t>How many dates was a product purchased? </a:t>
            </a:r>
            <a:endParaRPr lang="en-US" sz="3200" dirty="0">
              <a:solidFill>
                <a:schemeClr val="bg1"/>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B0AB6E98-F01F-4D11-93E6-BC58FC64C00E}"/>
              </a:ext>
            </a:extLst>
          </p:cNvPr>
          <p:cNvSpPr/>
          <p:nvPr/>
        </p:nvSpPr>
        <p:spPr>
          <a:xfrm>
            <a:off x="317500" y="2389316"/>
            <a:ext cx="265429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29254C-D75D-411B-9E4F-D6B8DC29D9B7}"/>
              </a:ext>
            </a:extLst>
          </p:cNvPr>
          <p:cNvSpPr/>
          <p:nvPr/>
        </p:nvSpPr>
        <p:spPr>
          <a:xfrm>
            <a:off x="3958708" y="4681517"/>
            <a:ext cx="4283278"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1F0BD-515D-4D16-AB2E-6BB8B6F4C5DA}"/>
              </a:ext>
            </a:extLst>
          </p:cNvPr>
          <p:cNvSpPr/>
          <p:nvPr/>
        </p:nvSpPr>
        <p:spPr>
          <a:xfrm>
            <a:off x="3949385" y="2773626"/>
            <a:ext cx="4283277" cy="775898"/>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7FA8F56-A897-46D8-BEA1-0ED86DD1F654}"/>
              </a:ext>
            </a:extLst>
          </p:cNvPr>
          <p:cNvSpPr/>
          <p:nvPr/>
        </p:nvSpPr>
        <p:spPr>
          <a:xfrm>
            <a:off x="5186688" y="4682628"/>
            <a:ext cx="574023" cy="38431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C91BA9A-2540-4925-93F7-DD86DB3FA24C}"/>
              </a:ext>
            </a:extLst>
          </p:cNvPr>
          <p:cNvSpPr/>
          <p:nvPr/>
        </p:nvSpPr>
        <p:spPr>
          <a:xfrm>
            <a:off x="5186688" y="2770964"/>
            <a:ext cx="574023" cy="775898"/>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D5F3D814-C768-440A-A76F-C76705B2FF8E}"/>
              </a:ext>
            </a:extLst>
          </p:cNvPr>
          <p:cNvCxnSpPr>
            <a:cxnSpLocks/>
          </p:cNvCxnSpPr>
          <p:nvPr/>
        </p:nvCxnSpPr>
        <p:spPr>
          <a:xfrm>
            <a:off x="8374746" y="3444972"/>
            <a:ext cx="844828" cy="0"/>
          </a:xfrm>
          <a:prstGeom prst="straightConnector1">
            <a:avLst/>
          </a:prstGeom>
          <a:ln w="63500" cmpd="sng">
            <a:solidFill>
              <a:srgbClr val="F2C81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FBDDA13-FEEE-4701-A476-81E7BD1D9577}"/>
              </a:ext>
            </a:extLst>
          </p:cNvPr>
          <p:cNvSpPr/>
          <p:nvPr/>
        </p:nvSpPr>
        <p:spPr>
          <a:xfrm>
            <a:off x="9337374" y="2401286"/>
            <a:ext cx="2283123" cy="763907"/>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B4336B-B041-41A8-93E9-8DD881445800}"/>
              </a:ext>
            </a:extLst>
          </p:cNvPr>
          <p:cNvSpPr/>
          <p:nvPr/>
        </p:nvSpPr>
        <p:spPr>
          <a:xfrm>
            <a:off x="9337375" y="3919484"/>
            <a:ext cx="2283124"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close up of a logo&#10;&#10;Description generated with very high confidence">
            <a:hlinkClick r:id="rId3"/>
            <a:extLst>
              <a:ext uri="{FF2B5EF4-FFF2-40B4-BE49-F238E27FC236}">
                <a16:creationId xmlns:a16="http://schemas.microsoft.com/office/drawing/2014/main" id="{B326D217-F33B-4A30-8749-2D74F915FA7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DA1856AE-9A32-4027-ADCD-E5BA0810548F}"/>
              </a:ext>
            </a:extLst>
          </p:cNvPr>
          <p:cNvSpPr/>
          <p:nvPr/>
        </p:nvSpPr>
        <p:spPr>
          <a:xfrm>
            <a:off x="317500" y="6144094"/>
            <a:ext cx="11874500" cy="713906"/>
          </a:xfrm>
          <a:prstGeom prst="rect">
            <a:avLst/>
          </a:prstGeom>
        </p:spPr>
        <p:txBody>
          <a:bodyPr>
            <a:noAutofit/>
          </a:bodyPr>
          <a:lstStyle/>
          <a:p>
            <a:pPr>
              <a:lnSpc>
                <a:spcPct val="90000"/>
              </a:lnSpc>
              <a:spcBef>
                <a:spcPct val="0"/>
              </a:spcBef>
            </a:pPr>
            <a:r>
              <a:rPr lang="en-US" dirty="0">
                <a:solidFill>
                  <a:schemeClr val="bg1"/>
                </a:solidFill>
                <a:latin typeface="Segoe UI Light" panose="020B0502040204020203" pitchFamily="34" charset="0"/>
                <a:ea typeface="+mj-ea"/>
                <a:cs typeface="Segoe UI Light" panose="020B0502040204020203" pitchFamily="34" charset="0"/>
              </a:rPr>
              <a:t>Bikes 3, Socks 1, Shoes 0. But Time Intelligence breaks due to filtered date table. Its not a continuous range of dates.</a:t>
            </a:r>
          </a:p>
        </p:txBody>
      </p:sp>
    </p:spTree>
    <p:extLst>
      <p:ext uri="{BB962C8B-B14F-4D97-AF65-F5344CB8AC3E}">
        <p14:creationId xmlns:p14="http://schemas.microsoft.com/office/powerpoint/2010/main" val="69381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32" grpId="0" animBg="1"/>
      <p:bldP spid="33" grpId="0" animBg="1"/>
      <p:bldP spid="23" grpId="0" animBg="1"/>
      <p:bldP spid="25" grpId="0" animBg="1"/>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Cross Filtering and Time Intelligence</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DEMO 2</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4" name="Picture 13" descr="A close up of a logo&#10;&#10;Description generated with very high confidence">
            <a:hlinkClick r:id="rId5"/>
            <a:extLst>
              <a:ext uri="{FF2B5EF4-FFF2-40B4-BE49-F238E27FC236}">
                <a16:creationId xmlns:a16="http://schemas.microsoft.com/office/drawing/2014/main" id="{4DB809E1-A50C-4DBC-BBD1-93A0DD74B0A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E5A9BD24-1740-458E-BE1D-63021F0D67E3}"/>
              </a:ext>
            </a:extLst>
          </p:cNvPr>
          <p:cNvSpPr/>
          <p:nvPr/>
        </p:nvSpPr>
        <p:spPr>
          <a:xfrm>
            <a:off x="720481" y="5530334"/>
            <a:ext cx="10751053" cy="369332"/>
          </a:xfrm>
          <a:prstGeom prst="rect">
            <a:avLst/>
          </a:prstGeom>
        </p:spPr>
        <p:txBody>
          <a:bodyPr wrap="square">
            <a:spAutoFit/>
          </a:bodyPr>
          <a:lstStyle/>
          <a:p>
            <a:r>
              <a:rPr lang="en-US" dirty="0"/>
              <a:t>In this demo, we take a look at when we transition from a single sided relationship to a cross-sided relationship.</a:t>
            </a:r>
          </a:p>
        </p:txBody>
      </p:sp>
    </p:spTree>
    <p:extLst>
      <p:ext uri="{BB962C8B-B14F-4D97-AF65-F5344CB8AC3E}">
        <p14:creationId xmlns:p14="http://schemas.microsoft.com/office/powerpoint/2010/main" val="2592348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03B.pbix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10" name="Picture 9">
            <a:extLst>
              <a:ext uri="{FF2B5EF4-FFF2-40B4-BE49-F238E27FC236}">
                <a16:creationId xmlns:a16="http://schemas.microsoft.com/office/drawing/2014/main" id="{015B41D4-A73F-49C2-A1C6-B68C7B88BFF4}"/>
              </a:ext>
            </a:extLst>
          </p:cNvPr>
          <p:cNvPicPr>
            <a:picLocks noChangeAspect="1"/>
          </p:cNvPicPr>
          <p:nvPr/>
        </p:nvPicPr>
        <p:blipFill>
          <a:blip r:embed="rId6"/>
          <a:stretch>
            <a:fillRect/>
          </a:stretch>
        </p:blipFill>
        <p:spPr>
          <a:xfrm>
            <a:off x="1662112" y="1400175"/>
            <a:ext cx="8867775" cy="4057650"/>
          </a:xfrm>
          <a:prstGeom prst="rect">
            <a:avLst/>
          </a:prstGeom>
        </p:spPr>
      </p:pic>
    </p:spTree>
    <p:extLst>
      <p:ext uri="{BB962C8B-B14F-4D97-AF65-F5344CB8AC3E}">
        <p14:creationId xmlns:p14="http://schemas.microsoft.com/office/powerpoint/2010/main" val="2181232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AF965B-DD01-4E17-A3E2-576DC0B19930}"/>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16B9D9AD-748E-43D6-A8CC-9B031B85970C}"/>
              </a:ext>
            </a:extLst>
          </p:cNvPr>
          <p:cNvSpPr/>
          <p:nvPr/>
        </p:nvSpPr>
        <p:spPr>
          <a:xfrm>
            <a:off x="3681288" y="2542907"/>
            <a:ext cx="533400" cy="24195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A852D28-B78A-4E18-89AA-8DD978A89390}"/>
              </a:ext>
            </a:extLst>
          </p:cNvPr>
          <p:cNvSpPr txBox="1"/>
          <p:nvPr/>
        </p:nvSpPr>
        <p:spPr>
          <a:xfrm>
            <a:off x="4509692" y="2542907"/>
            <a:ext cx="3693652" cy="1754326"/>
          </a:xfrm>
          <a:prstGeom prst="rect">
            <a:avLst/>
          </a:prstGeom>
          <a:noFill/>
        </p:spPr>
        <p:txBody>
          <a:bodyPr wrap="square" rtlCol="0">
            <a:spAutoFit/>
          </a:bodyPr>
          <a:lstStyle/>
          <a:p>
            <a:r>
              <a:rPr lang="en-US" u="sng" dirty="0">
                <a:solidFill>
                  <a:srgbClr val="FF0000"/>
                </a:solidFill>
              </a:rPr>
              <a:t>Request</a:t>
            </a:r>
            <a:r>
              <a:rPr lang="en-US" dirty="0">
                <a:solidFill>
                  <a:srgbClr val="FF0000"/>
                </a:solidFill>
              </a:rPr>
              <a:t>: List of products and the count of days that product sold on. </a:t>
            </a:r>
          </a:p>
          <a:p>
            <a:endParaRPr lang="en-US" dirty="0">
              <a:solidFill>
                <a:srgbClr val="FF0000"/>
              </a:solidFill>
            </a:endParaRPr>
          </a:p>
          <a:p>
            <a:r>
              <a:rPr lang="en-US" dirty="0">
                <a:solidFill>
                  <a:srgbClr val="FF0000"/>
                </a:solidFill>
              </a:rPr>
              <a:t>Notice values are identical. That is the count of the records in the date table.</a:t>
            </a:r>
          </a:p>
        </p:txBody>
      </p:sp>
      <p:sp>
        <p:nvSpPr>
          <p:cNvPr id="10" name="Rectangle 9">
            <a:extLst>
              <a:ext uri="{FF2B5EF4-FFF2-40B4-BE49-F238E27FC236}">
                <a16:creationId xmlns:a16="http://schemas.microsoft.com/office/drawing/2014/main" id="{3B383924-657F-4DCC-9BCB-FBD1D3DBC0D3}"/>
              </a:ext>
            </a:extLst>
          </p:cNvPr>
          <p:cNvSpPr/>
          <p:nvPr/>
        </p:nvSpPr>
        <p:spPr>
          <a:xfrm>
            <a:off x="521035" y="2542907"/>
            <a:ext cx="1636537" cy="24195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62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151361-9ED8-433B-BE2E-358D475D584B}"/>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65010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BD2D0-E0E6-45BA-85F3-80B812EA0432}"/>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BEAD0BE3-898C-490F-A76B-40764B6F6B36}"/>
              </a:ext>
            </a:extLst>
          </p:cNvPr>
          <p:cNvPicPr>
            <a:picLocks noChangeAspect="1"/>
          </p:cNvPicPr>
          <p:nvPr/>
        </p:nvPicPr>
        <p:blipFill>
          <a:blip r:embed="rId6"/>
          <a:stretch>
            <a:fillRect/>
          </a:stretch>
        </p:blipFill>
        <p:spPr>
          <a:xfrm>
            <a:off x="2728912" y="557212"/>
            <a:ext cx="6734175" cy="5743575"/>
          </a:xfrm>
          <a:prstGeom prst="rect">
            <a:avLst/>
          </a:prstGeom>
        </p:spPr>
      </p:pic>
      <p:pic>
        <p:nvPicPr>
          <p:cNvPr id="4" name="Picture 3">
            <a:extLst>
              <a:ext uri="{FF2B5EF4-FFF2-40B4-BE49-F238E27FC236}">
                <a16:creationId xmlns:a16="http://schemas.microsoft.com/office/drawing/2014/main" id="{993F7E37-A7B5-4600-A5B3-082A4480A6B4}"/>
              </a:ext>
            </a:extLst>
          </p:cNvPr>
          <p:cNvPicPr>
            <a:picLocks noChangeAspect="1"/>
          </p:cNvPicPr>
          <p:nvPr/>
        </p:nvPicPr>
        <p:blipFill>
          <a:blip r:embed="rId7"/>
          <a:stretch>
            <a:fillRect/>
          </a:stretch>
        </p:blipFill>
        <p:spPr>
          <a:xfrm>
            <a:off x="2728911" y="557211"/>
            <a:ext cx="6734175" cy="5743575"/>
          </a:xfrm>
          <a:prstGeom prst="rect">
            <a:avLst/>
          </a:prstGeom>
        </p:spPr>
      </p:pic>
      <p:sp>
        <p:nvSpPr>
          <p:cNvPr id="9" name="Rectangle 8">
            <a:extLst>
              <a:ext uri="{FF2B5EF4-FFF2-40B4-BE49-F238E27FC236}">
                <a16:creationId xmlns:a16="http://schemas.microsoft.com/office/drawing/2014/main" id="{5C388FE6-9447-483C-83AC-D0D78E0597EB}"/>
              </a:ext>
            </a:extLst>
          </p:cNvPr>
          <p:cNvSpPr/>
          <p:nvPr/>
        </p:nvSpPr>
        <p:spPr>
          <a:xfrm>
            <a:off x="6070240" y="4581060"/>
            <a:ext cx="1129050" cy="480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38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E4CAF-AC0B-4A84-8240-D0E70E9E350D}"/>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5181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5400" dirty="0">
                <a:solidFill>
                  <a:schemeClr val="bg1"/>
                </a:solidFill>
                <a:latin typeface="Segoe UI (Body)"/>
              </a:rPr>
              <a:t>bit.ly/pbi18</a:t>
            </a:r>
            <a:endParaRPr kumimoji="0" lang="en-US" sz="5400" b="0" i="0" u="none" strike="noStrike" kern="1200" cap="none" spc="0" normalizeH="0" baseline="0" noProof="0" dirty="0">
              <a:ln>
                <a:noFill/>
              </a:ln>
              <a:solidFill>
                <a:schemeClr val="bg1"/>
              </a:solidFill>
              <a:effectLst/>
              <a:uLnTx/>
              <a:uFillTx/>
              <a:latin typeface="Segoe UI (Body)"/>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8D452671-9A3B-4B56-B7FB-D61F26387AE8}"/>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E8D709-3E42-43DC-93C6-D70A00218960}"/>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7F861EBB-645E-4C51-AE3B-4115DF2F24D4}"/>
              </a:ext>
            </a:extLst>
          </p:cNvPr>
          <p:cNvSpPr/>
          <p:nvPr/>
        </p:nvSpPr>
        <p:spPr>
          <a:xfrm>
            <a:off x="4008834" y="2542907"/>
            <a:ext cx="533400" cy="24195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6" name="TextBox 5">
            <a:extLst>
              <a:ext uri="{FF2B5EF4-FFF2-40B4-BE49-F238E27FC236}">
                <a16:creationId xmlns:a16="http://schemas.microsoft.com/office/drawing/2014/main" id="{A162ADE7-C198-4302-99AC-D9FA20D99E7C}"/>
              </a:ext>
            </a:extLst>
          </p:cNvPr>
          <p:cNvSpPr txBox="1"/>
          <p:nvPr/>
        </p:nvSpPr>
        <p:spPr>
          <a:xfrm>
            <a:off x="4837238" y="2542907"/>
            <a:ext cx="3693652" cy="2585323"/>
          </a:xfrm>
          <a:prstGeom prst="rect">
            <a:avLst/>
          </a:prstGeom>
          <a:noFill/>
        </p:spPr>
        <p:txBody>
          <a:bodyPr wrap="square" rtlCol="0">
            <a:spAutoFit/>
          </a:bodyPr>
          <a:lstStyle/>
          <a:p>
            <a:r>
              <a:rPr lang="en-US" u="sng" dirty="0">
                <a:solidFill>
                  <a:srgbClr val="00B050"/>
                </a:solidFill>
              </a:rPr>
              <a:t>Request</a:t>
            </a:r>
            <a:r>
              <a:rPr lang="en-US" dirty="0">
                <a:solidFill>
                  <a:srgbClr val="00B050"/>
                </a:solidFill>
              </a:rPr>
              <a:t>: List of products and the count of days that product sold on. </a:t>
            </a:r>
          </a:p>
          <a:p>
            <a:endParaRPr lang="en-US" dirty="0">
              <a:solidFill>
                <a:srgbClr val="00B050"/>
              </a:solidFill>
            </a:endParaRPr>
          </a:p>
          <a:p>
            <a:r>
              <a:rPr lang="en-US" dirty="0">
                <a:solidFill>
                  <a:srgbClr val="00B050"/>
                </a:solidFill>
              </a:rPr>
              <a:t>Now we see, correctly, exactly how many days each product sold.</a:t>
            </a:r>
          </a:p>
          <a:p>
            <a:endParaRPr lang="en-US" dirty="0">
              <a:solidFill>
                <a:srgbClr val="00B050"/>
              </a:solidFill>
            </a:endParaRPr>
          </a:p>
          <a:p>
            <a:r>
              <a:rPr lang="en-US" dirty="0">
                <a:solidFill>
                  <a:srgbClr val="FF0000"/>
                </a:solidFill>
              </a:rPr>
              <a:t>However, this will effect any time intelligence you have in your data model. Let me show you …</a:t>
            </a:r>
            <a:endParaRPr lang="en-US" dirty="0">
              <a:solidFill>
                <a:srgbClr val="00B050"/>
              </a:solidFill>
            </a:endParaRPr>
          </a:p>
        </p:txBody>
      </p:sp>
    </p:spTree>
    <p:extLst>
      <p:ext uri="{BB962C8B-B14F-4D97-AF65-F5344CB8AC3E}">
        <p14:creationId xmlns:p14="http://schemas.microsoft.com/office/powerpoint/2010/main" val="253347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BD2D0-E0E6-45BA-85F3-80B812EA0432}"/>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BEAD0BE3-898C-490F-A76B-40764B6F6B36}"/>
              </a:ext>
            </a:extLst>
          </p:cNvPr>
          <p:cNvPicPr>
            <a:picLocks noChangeAspect="1"/>
          </p:cNvPicPr>
          <p:nvPr/>
        </p:nvPicPr>
        <p:blipFill>
          <a:blip r:embed="rId6"/>
          <a:stretch>
            <a:fillRect/>
          </a:stretch>
        </p:blipFill>
        <p:spPr>
          <a:xfrm>
            <a:off x="2728912" y="557212"/>
            <a:ext cx="6734175" cy="5743575"/>
          </a:xfrm>
          <a:prstGeom prst="rect">
            <a:avLst/>
          </a:prstGeom>
        </p:spPr>
      </p:pic>
      <p:sp>
        <p:nvSpPr>
          <p:cNvPr id="9" name="Rectangle 8">
            <a:extLst>
              <a:ext uri="{FF2B5EF4-FFF2-40B4-BE49-F238E27FC236}">
                <a16:creationId xmlns:a16="http://schemas.microsoft.com/office/drawing/2014/main" id="{5C388FE6-9447-483C-83AC-D0D78E0597EB}"/>
              </a:ext>
            </a:extLst>
          </p:cNvPr>
          <p:cNvSpPr/>
          <p:nvPr/>
        </p:nvSpPr>
        <p:spPr>
          <a:xfrm>
            <a:off x="6070240" y="4581060"/>
            <a:ext cx="1129050" cy="480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7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9">
                                            <p:txEl>
                                              <p:charRg st="4294967295" end="429496729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30074A-6ADD-40DE-9443-98FCBE6BB880}"/>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7238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4593B5-90D7-485D-A134-DACBC39DA348}"/>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FB80B058-5F9D-4A42-826C-A382452844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2152522" y="5499222"/>
            <a:ext cx="914400" cy="914400"/>
          </a:xfrm>
          <a:prstGeom prst="rect">
            <a:avLst/>
          </a:prstGeom>
        </p:spPr>
      </p:pic>
      <p:sp>
        <p:nvSpPr>
          <p:cNvPr id="6" name="Rectangle 5">
            <a:extLst>
              <a:ext uri="{FF2B5EF4-FFF2-40B4-BE49-F238E27FC236}">
                <a16:creationId xmlns:a16="http://schemas.microsoft.com/office/drawing/2014/main" id="{7AF4694B-5679-4110-86EF-57F01C42D51F}"/>
              </a:ext>
            </a:extLst>
          </p:cNvPr>
          <p:cNvSpPr/>
          <p:nvPr/>
        </p:nvSpPr>
        <p:spPr>
          <a:xfrm>
            <a:off x="1480672" y="2636647"/>
            <a:ext cx="1399162" cy="180922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7784365-0198-439E-ABD9-A36AE0E7D864}"/>
              </a:ext>
            </a:extLst>
          </p:cNvPr>
          <p:cNvSpPr/>
          <p:nvPr/>
        </p:nvSpPr>
        <p:spPr>
          <a:xfrm>
            <a:off x="2879834" y="2636648"/>
            <a:ext cx="1271752" cy="18092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4216D9E-CD18-4496-B4DC-E8B57DFEA199}"/>
              </a:ext>
            </a:extLst>
          </p:cNvPr>
          <p:cNvSpPr txBox="1"/>
          <p:nvPr/>
        </p:nvSpPr>
        <p:spPr>
          <a:xfrm>
            <a:off x="4837238" y="2542907"/>
            <a:ext cx="3693652" cy="646331"/>
          </a:xfrm>
          <a:prstGeom prst="rect">
            <a:avLst/>
          </a:prstGeom>
          <a:noFill/>
        </p:spPr>
        <p:txBody>
          <a:bodyPr wrap="square" rtlCol="0">
            <a:spAutoFit/>
          </a:bodyPr>
          <a:lstStyle/>
          <a:p>
            <a:r>
              <a:rPr lang="en-US" dirty="0">
                <a:solidFill>
                  <a:srgbClr val="00B050"/>
                </a:solidFill>
              </a:rPr>
              <a:t>We have Total Sales and Previous Year Sales.</a:t>
            </a:r>
          </a:p>
        </p:txBody>
      </p:sp>
    </p:spTree>
    <p:extLst>
      <p:ext uri="{BB962C8B-B14F-4D97-AF65-F5344CB8AC3E}">
        <p14:creationId xmlns:p14="http://schemas.microsoft.com/office/powerpoint/2010/main" val="170783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41DD0-1D95-483A-A17B-911C88B5BB16}"/>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99778CA4-7951-4F09-9602-E095E8FDC42D}"/>
              </a:ext>
            </a:extLst>
          </p:cNvPr>
          <p:cNvSpPr txBox="1"/>
          <p:nvPr/>
        </p:nvSpPr>
        <p:spPr>
          <a:xfrm>
            <a:off x="4858259" y="3233800"/>
            <a:ext cx="3465934" cy="646331"/>
          </a:xfrm>
          <a:prstGeom prst="rect">
            <a:avLst/>
          </a:prstGeom>
          <a:noFill/>
        </p:spPr>
        <p:txBody>
          <a:bodyPr wrap="square" rtlCol="0">
            <a:spAutoFit/>
          </a:bodyPr>
          <a:lstStyle/>
          <a:p>
            <a:r>
              <a:rPr lang="en-US" dirty="0">
                <a:solidFill>
                  <a:srgbClr val="7030A0"/>
                </a:solidFill>
              </a:rPr>
              <a:t>You can see the Calculated Measure DAX formula for PY Sales.</a:t>
            </a:r>
          </a:p>
        </p:txBody>
      </p:sp>
      <p:cxnSp>
        <p:nvCxnSpPr>
          <p:cNvPr id="9" name="Straight Arrow Connector 8">
            <a:extLst>
              <a:ext uri="{FF2B5EF4-FFF2-40B4-BE49-F238E27FC236}">
                <a16:creationId xmlns:a16="http://schemas.microsoft.com/office/drawing/2014/main" id="{3AC23BC6-DA21-4340-B8E6-5DA53A362AB2}"/>
              </a:ext>
            </a:extLst>
          </p:cNvPr>
          <p:cNvCxnSpPr>
            <a:cxnSpLocks/>
            <a:stCxn id="5" idx="1"/>
          </p:cNvCxnSpPr>
          <p:nvPr/>
        </p:nvCxnSpPr>
        <p:spPr>
          <a:xfrm flipH="1" flipV="1">
            <a:off x="2714625" y="2143129"/>
            <a:ext cx="2143634" cy="1413837"/>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AA75F32-7CBE-4F56-9588-DCC17605EE05}"/>
              </a:ext>
            </a:extLst>
          </p:cNvPr>
          <p:cNvCxnSpPr>
            <a:cxnSpLocks/>
            <a:stCxn id="5" idx="3"/>
          </p:cNvCxnSpPr>
          <p:nvPr/>
        </p:nvCxnSpPr>
        <p:spPr>
          <a:xfrm flipV="1">
            <a:off x="8324193" y="2733679"/>
            <a:ext cx="2372382" cy="823287"/>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46F605E-6679-4981-8D9E-3270166FCB7C}"/>
              </a:ext>
            </a:extLst>
          </p:cNvPr>
          <p:cNvSpPr txBox="1"/>
          <p:nvPr/>
        </p:nvSpPr>
        <p:spPr>
          <a:xfrm>
            <a:off x="7886700" y="6514199"/>
            <a:ext cx="3859451" cy="338554"/>
          </a:xfrm>
          <a:prstGeom prst="rect">
            <a:avLst/>
          </a:prstGeom>
          <a:noFill/>
        </p:spPr>
        <p:txBody>
          <a:bodyPr wrap="square" rtlCol="0">
            <a:spAutoFit/>
          </a:bodyPr>
          <a:lstStyle/>
          <a:p>
            <a:pPr algn="r"/>
            <a:r>
              <a:rPr lang="en-US" sz="800" dirty="0"/>
              <a:t>Learn More: </a:t>
            </a:r>
          </a:p>
          <a:p>
            <a:pPr algn="r"/>
            <a:r>
              <a:rPr lang="en-US" sz="800" dirty="0">
                <a:hlinkClick r:id="rId6"/>
              </a:rPr>
              <a:t>https://docs.microsoft.com/dax/sameperiodlastyear-function-dax</a:t>
            </a:r>
            <a:endParaRPr lang="en-US" sz="800" dirty="0"/>
          </a:p>
        </p:txBody>
      </p:sp>
    </p:spTree>
    <p:extLst>
      <p:ext uri="{BB962C8B-B14F-4D97-AF65-F5344CB8AC3E}">
        <p14:creationId xmlns:p14="http://schemas.microsoft.com/office/powerpoint/2010/main" val="162158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4593B5-90D7-485D-A134-DACBC39DA348}"/>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FB80B058-5F9D-4A42-826C-A382452844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2152522" y="5499222"/>
            <a:ext cx="914400" cy="914400"/>
          </a:xfrm>
          <a:prstGeom prst="rect">
            <a:avLst/>
          </a:prstGeom>
        </p:spPr>
      </p:pic>
      <p:sp>
        <p:nvSpPr>
          <p:cNvPr id="6" name="Rectangle 5">
            <a:extLst>
              <a:ext uri="{FF2B5EF4-FFF2-40B4-BE49-F238E27FC236}">
                <a16:creationId xmlns:a16="http://schemas.microsoft.com/office/drawing/2014/main" id="{7AF4694B-5679-4110-86EF-57F01C42D51F}"/>
              </a:ext>
            </a:extLst>
          </p:cNvPr>
          <p:cNvSpPr/>
          <p:nvPr/>
        </p:nvSpPr>
        <p:spPr>
          <a:xfrm>
            <a:off x="3200399" y="1986035"/>
            <a:ext cx="530129" cy="3761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7784365-0198-439E-ABD9-A36AE0E7D864}"/>
              </a:ext>
            </a:extLst>
          </p:cNvPr>
          <p:cNvSpPr/>
          <p:nvPr/>
        </p:nvSpPr>
        <p:spPr>
          <a:xfrm>
            <a:off x="2879834" y="2636648"/>
            <a:ext cx="1271752" cy="18092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4216D9E-CD18-4496-B4DC-E8B57DFEA199}"/>
              </a:ext>
            </a:extLst>
          </p:cNvPr>
          <p:cNvSpPr txBox="1"/>
          <p:nvPr/>
        </p:nvSpPr>
        <p:spPr>
          <a:xfrm>
            <a:off x="4837238" y="2542907"/>
            <a:ext cx="3693652" cy="646331"/>
          </a:xfrm>
          <a:prstGeom prst="rect">
            <a:avLst/>
          </a:prstGeom>
          <a:noFill/>
        </p:spPr>
        <p:txBody>
          <a:bodyPr wrap="square" rtlCol="0">
            <a:spAutoFit/>
          </a:bodyPr>
          <a:lstStyle/>
          <a:p>
            <a:r>
              <a:rPr lang="en-US" dirty="0">
                <a:solidFill>
                  <a:srgbClr val="00B050"/>
                </a:solidFill>
              </a:rPr>
              <a:t>Next: Remove filter by United Kingdom </a:t>
            </a:r>
          </a:p>
        </p:txBody>
      </p:sp>
    </p:spTree>
    <p:extLst>
      <p:ext uri="{BB962C8B-B14F-4D97-AF65-F5344CB8AC3E}">
        <p14:creationId xmlns:p14="http://schemas.microsoft.com/office/powerpoint/2010/main" val="220740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E18050-3BF3-4CD2-9750-62A632EA5E5A}"/>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32890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BD2D0-E0E6-45BA-85F3-80B812EA0432}"/>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BEAD0BE3-898C-490F-A76B-40764B6F6B36}"/>
              </a:ext>
            </a:extLst>
          </p:cNvPr>
          <p:cNvPicPr>
            <a:picLocks noChangeAspect="1"/>
          </p:cNvPicPr>
          <p:nvPr/>
        </p:nvPicPr>
        <p:blipFill>
          <a:blip r:embed="rId6"/>
          <a:stretch>
            <a:fillRect/>
          </a:stretch>
        </p:blipFill>
        <p:spPr>
          <a:xfrm>
            <a:off x="2728912" y="557212"/>
            <a:ext cx="6734175" cy="5743575"/>
          </a:xfrm>
          <a:prstGeom prst="rect">
            <a:avLst/>
          </a:prstGeom>
        </p:spPr>
      </p:pic>
      <p:pic>
        <p:nvPicPr>
          <p:cNvPr id="4" name="Picture 3">
            <a:extLst>
              <a:ext uri="{FF2B5EF4-FFF2-40B4-BE49-F238E27FC236}">
                <a16:creationId xmlns:a16="http://schemas.microsoft.com/office/drawing/2014/main" id="{993F7E37-A7B5-4600-A5B3-082A4480A6B4}"/>
              </a:ext>
            </a:extLst>
          </p:cNvPr>
          <p:cNvPicPr>
            <a:picLocks noChangeAspect="1"/>
          </p:cNvPicPr>
          <p:nvPr/>
        </p:nvPicPr>
        <p:blipFill>
          <a:blip r:embed="rId7"/>
          <a:stretch>
            <a:fillRect/>
          </a:stretch>
        </p:blipFill>
        <p:spPr>
          <a:xfrm>
            <a:off x="2728911" y="557211"/>
            <a:ext cx="6734175" cy="5743575"/>
          </a:xfrm>
          <a:prstGeom prst="rect">
            <a:avLst/>
          </a:prstGeom>
        </p:spPr>
      </p:pic>
      <p:sp>
        <p:nvSpPr>
          <p:cNvPr id="9" name="Rectangle 8">
            <a:extLst>
              <a:ext uri="{FF2B5EF4-FFF2-40B4-BE49-F238E27FC236}">
                <a16:creationId xmlns:a16="http://schemas.microsoft.com/office/drawing/2014/main" id="{5C388FE6-9447-483C-83AC-D0D78E0597EB}"/>
              </a:ext>
            </a:extLst>
          </p:cNvPr>
          <p:cNvSpPr/>
          <p:nvPr/>
        </p:nvSpPr>
        <p:spPr>
          <a:xfrm>
            <a:off x="6070240" y="4581060"/>
            <a:ext cx="1129050" cy="480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90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083B3A-2C8B-4190-9C83-9B857CF6430F}"/>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9BD4B28A-BAC0-4999-A9E1-2FDBC5A7E027}"/>
              </a:ext>
            </a:extLst>
          </p:cNvPr>
          <p:cNvSpPr/>
          <p:nvPr/>
        </p:nvSpPr>
        <p:spPr>
          <a:xfrm>
            <a:off x="3200399" y="1986035"/>
            <a:ext cx="530129" cy="3761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642100EC-0CF3-4E58-B425-C12FE21481B5}"/>
              </a:ext>
            </a:extLst>
          </p:cNvPr>
          <p:cNvSpPr/>
          <p:nvPr/>
        </p:nvSpPr>
        <p:spPr>
          <a:xfrm>
            <a:off x="2879834" y="2636648"/>
            <a:ext cx="1271752" cy="18092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8B72F02-055C-498F-A7D5-ABF6A7FEB520}"/>
              </a:ext>
            </a:extLst>
          </p:cNvPr>
          <p:cNvSpPr txBox="1"/>
          <p:nvPr/>
        </p:nvSpPr>
        <p:spPr>
          <a:xfrm>
            <a:off x="4837238" y="2542907"/>
            <a:ext cx="3693652" cy="646331"/>
          </a:xfrm>
          <a:prstGeom prst="rect">
            <a:avLst/>
          </a:prstGeom>
          <a:noFill/>
        </p:spPr>
        <p:txBody>
          <a:bodyPr wrap="square" rtlCol="0">
            <a:spAutoFit/>
          </a:bodyPr>
          <a:lstStyle/>
          <a:p>
            <a:r>
              <a:rPr lang="en-US" dirty="0">
                <a:solidFill>
                  <a:srgbClr val="FF0000"/>
                </a:solidFill>
              </a:rPr>
              <a:t>No issues there, until you filter back by a Country or a Product.</a:t>
            </a:r>
          </a:p>
        </p:txBody>
      </p:sp>
    </p:spTree>
    <p:extLst>
      <p:ext uri="{BB962C8B-B14F-4D97-AF65-F5344CB8AC3E}">
        <p14:creationId xmlns:p14="http://schemas.microsoft.com/office/powerpoint/2010/main" val="25212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02533-91C1-4BFE-8E16-062DAEDC276B}"/>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AFF1A8B3-26B7-433C-890A-1F229B8F54F9}"/>
              </a:ext>
            </a:extLst>
          </p:cNvPr>
          <p:cNvSpPr/>
          <p:nvPr/>
        </p:nvSpPr>
        <p:spPr>
          <a:xfrm>
            <a:off x="3200399" y="1986035"/>
            <a:ext cx="530129" cy="3761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F6A4483-FACC-4F1E-941F-6C9D536CEA5C}"/>
              </a:ext>
            </a:extLst>
          </p:cNvPr>
          <p:cNvSpPr txBox="1"/>
          <p:nvPr/>
        </p:nvSpPr>
        <p:spPr>
          <a:xfrm>
            <a:off x="4837238" y="2542907"/>
            <a:ext cx="3693652" cy="369332"/>
          </a:xfrm>
          <a:prstGeom prst="rect">
            <a:avLst/>
          </a:prstGeom>
          <a:noFill/>
        </p:spPr>
        <p:txBody>
          <a:bodyPr wrap="square" rtlCol="0">
            <a:spAutoFit/>
          </a:bodyPr>
          <a:lstStyle/>
          <a:p>
            <a:r>
              <a:rPr lang="en-US" dirty="0">
                <a:solidFill>
                  <a:srgbClr val="FF0000"/>
                </a:solidFill>
              </a:rPr>
              <a:t>Click United Kingdom and boom!</a:t>
            </a:r>
          </a:p>
        </p:txBody>
      </p:sp>
      <p:pic>
        <p:nvPicPr>
          <p:cNvPr id="3" name="Picture 2">
            <a:extLst>
              <a:ext uri="{FF2B5EF4-FFF2-40B4-BE49-F238E27FC236}">
                <a16:creationId xmlns:a16="http://schemas.microsoft.com/office/drawing/2014/main" id="{1384CCC4-8F28-43AA-BA13-8554EE8CB2B4}"/>
              </a:ext>
            </a:extLst>
          </p:cNvPr>
          <p:cNvPicPr>
            <a:picLocks noChangeAspect="1"/>
          </p:cNvPicPr>
          <p:nvPr/>
        </p:nvPicPr>
        <p:blipFill>
          <a:blip r:embed="rId6"/>
          <a:stretch>
            <a:fillRect/>
          </a:stretch>
        </p:blipFill>
        <p:spPr>
          <a:xfrm>
            <a:off x="3900487" y="2176462"/>
            <a:ext cx="4391025" cy="2505075"/>
          </a:xfrm>
          <a:prstGeom prst="rect">
            <a:avLst/>
          </a:prstGeom>
        </p:spPr>
      </p:pic>
      <p:pic>
        <p:nvPicPr>
          <p:cNvPr id="9" name="Graphic 8" descr="Line Arrow: Clockwise curve">
            <a:extLst>
              <a:ext uri="{FF2B5EF4-FFF2-40B4-BE49-F238E27FC236}">
                <a16:creationId xmlns:a16="http://schemas.microsoft.com/office/drawing/2014/main" id="{B1AC7146-255E-487E-8A82-5517B34142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flipH="1" flipV="1">
            <a:off x="2629300" y="3964782"/>
            <a:ext cx="914400" cy="914400"/>
          </a:xfrm>
          <a:prstGeom prst="rect">
            <a:avLst/>
          </a:prstGeom>
        </p:spPr>
      </p:pic>
      <p:sp>
        <p:nvSpPr>
          <p:cNvPr id="10" name="TextBox 9">
            <a:extLst>
              <a:ext uri="{FF2B5EF4-FFF2-40B4-BE49-F238E27FC236}">
                <a16:creationId xmlns:a16="http://schemas.microsoft.com/office/drawing/2014/main" id="{39A4DB84-E211-4400-A748-8D8ABC8FF689}"/>
              </a:ext>
            </a:extLst>
          </p:cNvPr>
          <p:cNvSpPr txBox="1"/>
          <p:nvPr/>
        </p:nvSpPr>
        <p:spPr>
          <a:xfrm>
            <a:off x="3900487" y="4680108"/>
            <a:ext cx="4452909" cy="646331"/>
          </a:xfrm>
          <a:prstGeom prst="rect">
            <a:avLst/>
          </a:prstGeom>
          <a:noFill/>
        </p:spPr>
        <p:txBody>
          <a:bodyPr wrap="square" rtlCol="0">
            <a:spAutoFit/>
          </a:bodyPr>
          <a:lstStyle/>
          <a:p>
            <a:r>
              <a:rPr lang="en-US" dirty="0">
                <a:solidFill>
                  <a:srgbClr val="FF0000"/>
                </a:solidFill>
              </a:rPr>
              <a:t>In other words, we must have all dates of the entire year for the entire date range.</a:t>
            </a:r>
          </a:p>
        </p:txBody>
      </p:sp>
      <p:sp>
        <p:nvSpPr>
          <p:cNvPr id="4" name="Rectangle 3">
            <a:extLst>
              <a:ext uri="{FF2B5EF4-FFF2-40B4-BE49-F238E27FC236}">
                <a16:creationId xmlns:a16="http://schemas.microsoft.com/office/drawing/2014/main" id="{69E76CFD-3201-4795-B1CE-CBDCE32C04C5}"/>
              </a:ext>
            </a:extLst>
          </p:cNvPr>
          <p:cNvSpPr/>
          <p:nvPr/>
        </p:nvSpPr>
        <p:spPr>
          <a:xfrm>
            <a:off x="495700" y="5314060"/>
            <a:ext cx="8035190" cy="923330"/>
          </a:xfrm>
          <a:prstGeom prst="rect">
            <a:avLst/>
          </a:prstGeom>
        </p:spPr>
        <p:txBody>
          <a:bodyPr wrap="square">
            <a:spAutoFit/>
          </a:bodyPr>
          <a:lstStyle/>
          <a:p>
            <a:r>
              <a:rPr lang="en-US" u="sng" dirty="0">
                <a:solidFill>
                  <a:srgbClr val="FF0000"/>
                </a:solidFill>
              </a:rPr>
              <a:t>Takeaway</a:t>
            </a:r>
            <a:r>
              <a:rPr lang="en-US" dirty="0">
                <a:solidFill>
                  <a:srgbClr val="FF0000"/>
                </a:solidFill>
              </a:rPr>
              <a:t>:  Do not turn-on bi-directional filtering to your date table. If need both, then bring-in a 2</a:t>
            </a:r>
            <a:r>
              <a:rPr lang="en-US" baseline="30000" dirty="0">
                <a:solidFill>
                  <a:srgbClr val="FF0000"/>
                </a:solidFill>
              </a:rPr>
              <a:t>nd</a:t>
            </a:r>
            <a:r>
              <a:rPr lang="en-US" dirty="0">
                <a:solidFill>
                  <a:srgbClr val="FF0000"/>
                </a:solidFill>
              </a:rPr>
              <a:t> date table &amp; configure calculations of that table but it can cause confusion to your users. Or, you can build many to many calculations using DAX.</a:t>
            </a:r>
          </a:p>
        </p:txBody>
      </p:sp>
    </p:spTree>
    <p:extLst>
      <p:ext uri="{BB962C8B-B14F-4D97-AF65-F5344CB8AC3E}">
        <p14:creationId xmlns:p14="http://schemas.microsoft.com/office/powerpoint/2010/main" val="11544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25822F66-A432-4F53-9F00-7C7560D2731D}"/>
              </a:ext>
            </a:extLst>
          </p:cNvPr>
          <p:cNvSpPr txBox="1"/>
          <p:nvPr/>
        </p:nvSpPr>
        <p:spPr>
          <a:xfrm>
            <a:off x="7515211" y="561476"/>
            <a:ext cx="4201511" cy="2659899"/>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BIO</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Father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Principal DB Architect </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lang="en-US" sz="1600" dirty="0">
                <a:solidFill>
                  <a:srgbClr val="F2C812"/>
                </a:solidFill>
                <a:latin typeface="Segoe UI" panose="020B0502040204020203" pitchFamily="34" charset="0"/>
                <a:cs typeface="Segoe UI" panose="020B0502040204020203" pitchFamily="34" charset="0"/>
              </a:rPr>
              <a:t>Power BI since 2016</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SQL Server since 1999</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Developer since 1995</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USCG Auxiliary Staff Officer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Microsoft Certified Professional</a:t>
            </a:r>
          </a:p>
          <a:p>
            <a:pPr algn="r">
              <a:defRPr/>
            </a:pPr>
            <a:r>
              <a:rPr lang="en-US" sz="1600" dirty="0">
                <a:solidFill>
                  <a:srgbClr val="F2C812"/>
                </a:solidFill>
                <a:latin typeface="Segoe UI" panose="020B0502040204020203" pitchFamily="34" charset="0"/>
                <a:cs typeface="Segoe UI" panose="020B0502040204020203" pitchFamily="34" charset="0"/>
              </a:rPr>
              <a:t>Power BI Certified</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endPar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008FD5"/>
                </a:solidFill>
                <a:latin typeface="Segoe UI"/>
              </a:rPr>
              <a:t>Instructor</a:t>
            </a:r>
            <a:endParaRPr kumimoji="0" lang="en-US" b="0" i="0" u="none" strike="noStrike" kern="1200" cap="none" spc="0" normalizeH="0" baseline="0" noProof="0" dirty="0">
              <a:ln>
                <a:noFill/>
              </a:ln>
              <a:solidFill>
                <a:srgbClr val="008FD5"/>
              </a:solidFill>
              <a:effectLst/>
              <a:uLnTx/>
              <a:uFillTx/>
              <a:latin typeface="Segoe UI"/>
              <a:cs typeface="Segoe UI Light" charset="0"/>
            </a:endParaRP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sp>
        <p:nvSpPr>
          <p:cNvPr id="91" name="TextBox 90">
            <a:extLst>
              <a:ext uri="{FF2B5EF4-FFF2-40B4-BE49-F238E27FC236}">
                <a16:creationId xmlns:a16="http://schemas.microsoft.com/office/drawing/2014/main" id="{A5F9263C-7B3E-4EC9-B13C-34E2FAA2FADF}"/>
              </a:ext>
            </a:extLst>
          </p:cNvPr>
          <p:cNvSpPr txBox="1"/>
          <p:nvPr/>
        </p:nvSpPr>
        <p:spPr>
          <a:xfrm>
            <a:off x="7515211" y="3990813"/>
            <a:ext cx="4201511" cy="2268085"/>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FUN</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Construction &amp; Family</a:t>
            </a:r>
          </a:p>
        </p:txBody>
      </p:sp>
      <p:sp>
        <p:nvSpPr>
          <p:cNvPr id="89" name="Parallelogram 1">
            <a:extLst>
              <a:ext uri="{FF2B5EF4-FFF2-40B4-BE49-F238E27FC236}">
                <a16:creationId xmlns:a16="http://schemas.microsoft.com/office/drawing/2014/main" id="{80036C24-FAA1-4A05-AE36-C5CABB173C5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pic>
        <p:nvPicPr>
          <p:cNvPr id="46" name="Picture 45" descr="A close up of a logo&#10;&#10;Description generated with very high confidence">
            <a:hlinkClick r:id="rId7"/>
            <a:extLst>
              <a:ext uri="{FF2B5EF4-FFF2-40B4-BE49-F238E27FC236}">
                <a16:creationId xmlns:a16="http://schemas.microsoft.com/office/drawing/2014/main" id="{2C66DE7C-A806-45CF-A1B7-359842844104}"/>
              </a:ext>
            </a:extLst>
          </p:cNvPr>
          <p:cNvPicPr>
            <a:picLocks noChangeAspect="1"/>
          </p:cNvPicPr>
          <p:nvPr/>
        </p:nvPicPr>
        <p:blipFill rotWithShape="1">
          <a:blip r:embed="rId1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a:extLst>
              <a:ext uri="{FF2B5EF4-FFF2-40B4-BE49-F238E27FC236}">
                <a16:creationId xmlns:a16="http://schemas.microsoft.com/office/drawing/2014/main" id="{8A35452B-A6B9-4CA1-AB50-F395BE9047C2}"/>
              </a:ext>
            </a:extLst>
          </p:cNvPr>
          <p:cNvPicPr>
            <a:picLocks noChangeAspect="1"/>
          </p:cNvPicPr>
          <p:nvPr/>
        </p:nvPicPr>
        <p:blipFill>
          <a:blip r:embed="rId5"/>
          <a:stretch>
            <a:fillRect/>
          </a:stretch>
        </p:blipFill>
        <p:spPr>
          <a:xfrm>
            <a:off x="0" y="2677"/>
            <a:ext cx="12192000" cy="6852646"/>
          </a:xfrm>
          <a:prstGeom prst="rect">
            <a:avLst/>
          </a:prstGeom>
        </p:spPr>
      </p:pic>
    </p:spTree>
    <p:extLst>
      <p:ext uri="{BB962C8B-B14F-4D97-AF65-F5344CB8AC3E}">
        <p14:creationId xmlns:p14="http://schemas.microsoft.com/office/powerpoint/2010/main" val="6753801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6373093" y="1507382"/>
            <a:ext cx="5421341" cy="50625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2</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466593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Date Table Requirements</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5" name="Title 1">
            <a:extLst>
              <a:ext uri="{FF2B5EF4-FFF2-40B4-BE49-F238E27FC236}">
                <a16:creationId xmlns:a16="http://schemas.microsoft.com/office/drawing/2014/main" id="{2F0714A3-94B3-42CE-9398-E9BF4982AD4D}"/>
              </a:ext>
            </a:extLst>
          </p:cNvPr>
          <p:cNvSpPr txBox="1">
            <a:spLocks/>
          </p:cNvSpPr>
          <p:nvPr/>
        </p:nvSpPr>
        <p:spPr>
          <a:xfrm>
            <a:off x="268927" y="2046394"/>
            <a:ext cx="5549982"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One row for every possible date</a:t>
            </a:r>
          </a:p>
          <a:p>
            <a:pPr marL="457200" marR="0" lvl="0" indent="-457200" algn="l" defTabSz="914400" rtl="0" eaLnBrk="1" fontAlgn="auto" latinLnBrk="0" hangingPunct="1">
              <a:lnSpc>
                <a:spcPct val="90000"/>
              </a:lnSpc>
              <a:spcBef>
                <a:spcPct val="0"/>
              </a:spcBef>
              <a:spcAft>
                <a:spcPts val="0"/>
              </a:spcAft>
              <a:buClrTx/>
              <a:buSzTx/>
              <a:buFont typeface="+mj-lt"/>
              <a:buAutoNum type="arabicPeriod"/>
              <a:tabLst/>
              <a:defRPr/>
            </a:pPr>
            <a:r>
              <a:rPr lang="en-US" sz="2400" dirty="0">
                <a:solidFill>
                  <a:prstClr val="white"/>
                </a:solidFill>
                <a:latin typeface="Segoe UI Light" panose="020B0502040204020203" pitchFamily="34" charset="0"/>
                <a:cs typeface="Segoe UI Light" panose="020B0502040204020203" pitchFamily="34" charset="0"/>
              </a:rPr>
              <a:t>Span range of possible dates</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507315"/>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Cross Filtering and Time Intelligence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4046328"/>
            <a:ext cx="9439564" cy="195282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This is a great feature </a:t>
            </a:r>
            <a:r>
              <a:rPr lang="en-US" sz="2400" dirty="0">
                <a:solidFill>
                  <a:prstClr val="white"/>
                </a:solidFill>
                <a:latin typeface="Segoe UI Light" panose="020B0502040204020203" pitchFamily="34" charset="0"/>
                <a:cs typeface="Segoe UI Light" panose="020B0502040204020203" pitchFamily="34" charset="0"/>
              </a:rPr>
              <a:t>that Microsoft has put into Power BI</a:t>
            </a: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400" dirty="0">
              <a:solidFill>
                <a:prstClr val="white"/>
              </a:solidFill>
              <a:latin typeface="Segoe UI Light" panose="020B0502040204020203" pitchFamily="34" charset="0"/>
              <a:cs typeface="Segoe UI Light" panose="020B0502040204020203" pitchFamily="34" charset="0"/>
            </a:endParaRPr>
          </a:p>
          <a:p>
            <a:pPr lvl="0">
              <a:defRPr/>
            </a:pPr>
            <a:r>
              <a:rPr lang="en-US" sz="2400" dirty="0">
                <a:solidFill>
                  <a:prstClr val="white"/>
                </a:solidFill>
                <a:latin typeface="Segoe UI Light" panose="020B0502040204020203" pitchFamily="34" charset="0"/>
                <a:cs typeface="Segoe UI Light" panose="020B0502040204020203" pitchFamily="34" charset="0"/>
              </a:rPr>
              <a:t>Note, additional date tables can consume more memory in your model. The other option via DAX to calculate the measure would per attribute </a:t>
            </a:r>
            <a:r>
              <a:rPr lang="en-US" sz="2400" dirty="0" err="1">
                <a:solidFill>
                  <a:prstClr val="white"/>
                </a:solidFill>
                <a:latin typeface="Segoe UI Light" panose="020B0502040204020203" pitchFamily="34" charset="0"/>
                <a:cs typeface="Segoe UI Light" panose="020B0502040204020203" pitchFamily="34" charset="0"/>
              </a:rPr>
              <a:t>ie</a:t>
            </a:r>
            <a:r>
              <a:rPr lang="en-US" sz="2400" dirty="0">
                <a:solidFill>
                  <a:prstClr val="white"/>
                </a:solidFill>
                <a:latin typeface="Segoe UI Light" panose="020B0502040204020203" pitchFamily="34" charset="0"/>
                <a:cs typeface="Segoe UI Light" panose="020B0502040204020203" pitchFamily="34" charset="0"/>
              </a:rPr>
              <a:t>. product, country, etc. And, that also adds a little more overhead. </a:t>
            </a: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9848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Many to Many </a:t>
            </a:r>
            <a:r>
              <a:rPr lang="en-US" sz="4400" dirty="0">
                <a:solidFill>
                  <a:srgbClr val="FFFFFF"/>
                </a:solidFill>
                <a:latin typeface="Segoe UI Light" panose="020B0502040204020203" pitchFamily="34" charset="0"/>
                <a:cs typeface="Segoe UI Light" panose="020B0502040204020203" pitchFamily="34" charset="0"/>
              </a:rPr>
              <a:t>with DAX</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F0CF943E-85A8-49AE-BEB5-93FF18B493D8}"/>
              </a:ext>
            </a:extLst>
          </p:cNvPr>
          <p:cNvSpPr/>
          <p:nvPr/>
        </p:nvSpPr>
        <p:spPr>
          <a:xfrm>
            <a:off x="720465" y="5253335"/>
            <a:ext cx="10751063" cy="923330"/>
          </a:xfrm>
          <a:prstGeom prst="rect">
            <a:avLst/>
          </a:prstGeom>
        </p:spPr>
        <p:txBody>
          <a:bodyPr wrap="square">
            <a:spAutoFit/>
          </a:bodyPr>
          <a:lstStyle/>
          <a:p>
            <a:r>
              <a:rPr lang="en-US" dirty="0"/>
              <a:t>We covered why you shouldn’t turn-on Both direction filtering, because it messes up that continuous range of dates that I am working with and that can ultimately break time intelligence. How can you have the best of both worlds?</a:t>
            </a:r>
          </a:p>
        </p:txBody>
      </p:sp>
    </p:spTree>
    <p:extLst>
      <p:ext uri="{BB962C8B-B14F-4D97-AF65-F5344CB8AC3E}">
        <p14:creationId xmlns:p14="http://schemas.microsoft.com/office/powerpoint/2010/main" val="3480176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Cross-Filtering with Date Table</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1" name="Title 1">
            <a:extLst>
              <a:ext uri="{FF2B5EF4-FFF2-40B4-BE49-F238E27FC236}">
                <a16:creationId xmlns:a16="http://schemas.microsoft.com/office/drawing/2014/main" id="{2266E779-9364-4F6D-9878-056397ECA861}"/>
              </a:ext>
            </a:extLst>
          </p:cNvPr>
          <p:cNvSpPr txBox="1">
            <a:spLocks/>
          </p:cNvSpPr>
          <p:nvPr/>
        </p:nvSpPr>
        <p:spPr>
          <a:xfrm>
            <a:off x="268927" y="5350620"/>
            <a:ext cx="11476934" cy="11780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This is how the model looks like when</a:t>
            </a:r>
            <a:r>
              <a:rPr kumimoji="0" lang="en-US" sz="20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we enable cross-filtering. But, when we looked at one of our report visuals that had time intelligence, it no longer worked. </a:t>
            </a:r>
            <a:r>
              <a:rPr lang="en-US" sz="2000" dirty="0">
                <a:solidFill>
                  <a:prstClr val="white"/>
                </a:solidFill>
                <a:latin typeface="Segoe UI Light" panose="020B0502040204020203" pitchFamily="34" charset="0"/>
                <a:cs typeface="Segoe UI Light" panose="020B0502040204020203" pitchFamily="34" charset="0"/>
              </a:rPr>
              <a:t>We know that we don’t want to turn on both directions. Before, Microsoft introduced bi-directional filtering, we handled this using DAX in a couple lines of code specially with the Calculate function.</a:t>
            </a: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Enabled</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14" name="Picture 13">
            <a:extLst>
              <a:ext uri="{FF2B5EF4-FFF2-40B4-BE49-F238E27FC236}">
                <a16:creationId xmlns:a16="http://schemas.microsoft.com/office/drawing/2014/main" id="{E79949B1-5E29-42D5-AB7B-4AED5EC1E54E}"/>
              </a:ext>
            </a:extLst>
          </p:cNvPr>
          <p:cNvPicPr>
            <a:picLocks noChangeAspect="1"/>
          </p:cNvPicPr>
          <p:nvPr/>
        </p:nvPicPr>
        <p:blipFill rotWithShape="1">
          <a:blip r:embed="rId5"/>
          <a:srcRect l="4193" t="32542" r="63307" b="24044"/>
          <a:stretch/>
        </p:blipFill>
        <p:spPr>
          <a:xfrm>
            <a:off x="793007" y="2176462"/>
            <a:ext cx="3962400" cy="2974975"/>
          </a:xfrm>
          <a:prstGeom prst="rect">
            <a:avLst/>
          </a:prstGeom>
        </p:spPr>
      </p:pic>
      <p:pic>
        <p:nvPicPr>
          <p:cNvPr id="15" name="Picture 14">
            <a:extLst>
              <a:ext uri="{FF2B5EF4-FFF2-40B4-BE49-F238E27FC236}">
                <a16:creationId xmlns:a16="http://schemas.microsoft.com/office/drawing/2014/main" id="{C111F9C6-FC74-454E-9A8C-1457420F16D4}"/>
              </a:ext>
            </a:extLst>
          </p:cNvPr>
          <p:cNvPicPr>
            <a:picLocks noChangeAspect="1"/>
          </p:cNvPicPr>
          <p:nvPr/>
        </p:nvPicPr>
        <p:blipFill>
          <a:blip r:embed="rId6"/>
          <a:stretch>
            <a:fillRect/>
          </a:stretch>
        </p:blipFill>
        <p:spPr>
          <a:xfrm>
            <a:off x="7007968" y="2176462"/>
            <a:ext cx="4391025" cy="2505075"/>
          </a:xfrm>
          <a:prstGeom prst="rect">
            <a:avLst/>
          </a:prstGeom>
        </p:spPr>
      </p:pic>
    </p:spTree>
    <p:extLst>
      <p:ext uri="{BB962C8B-B14F-4D97-AF65-F5344CB8AC3E}">
        <p14:creationId xmlns:p14="http://schemas.microsoft.com/office/powerpoint/2010/main" val="289527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700" dirty="0">
                <a:solidFill>
                  <a:prstClr val="white"/>
                </a:solidFill>
                <a:latin typeface="Segoe UI Light" panose="020B0502040204020203" pitchFamily="34" charset="0"/>
                <a:cs typeface="Segoe UI Light" panose="020B0502040204020203" pitchFamily="34" charset="0"/>
              </a:rPr>
              <a:t>Many to Many support with DAX</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9" name="Title 1">
            <a:extLst>
              <a:ext uri="{FF2B5EF4-FFF2-40B4-BE49-F238E27FC236}">
                <a16:creationId xmlns:a16="http://schemas.microsoft.com/office/drawing/2014/main" id="{B2DB950C-9089-4300-A1A2-01FC5B37E161}"/>
              </a:ext>
            </a:extLst>
          </p:cNvPr>
          <p:cNvSpPr txBox="1">
            <a:spLocks/>
          </p:cNvSpPr>
          <p:nvPr/>
        </p:nvSpPr>
        <p:spPr>
          <a:xfrm>
            <a:off x="268927" y="1507381"/>
            <a:ext cx="559000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Pseudo Code:</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0" name="Title 1">
            <a:extLst>
              <a:ext uri="{FF2B5EF4-FFF2-40B4-BE49-F238E27FC236}">
                <a16:creationId xmlns:a16="http://schemas.microsoft.com/office/drawing/2014/main" id="{2CF2D0F7-36CE-4C4F-B0AA-6C0F2F45C57B}"/>
              </a:ext>
            </a:extLst>
          </p:cNvPr>
          <p:cNvSpPr txBox="1">
            <a:spLocks/>
          </p:cNvSpPr>
          <p:nvPr/>
        </p:nvSpPr>
        <p:spPr>
          <a:xfrm>
            <a:off x="268927" y="1992947"/>
            <a:ext cx="7248292" cy="80005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1800" dirty="0">
                <a:solidFill>
                  <a:prstClr val="white"/>
                </a:solidFill>
                <a:latin typeface="Consolas" panose="020B0609020204030204" pitchFamily="49" charset="0"/>
                <a:cs typeface="Segoe UI Light" panose="020B0502040204020203" pitchFamily="34" charset="0"/>
              </a:rPr>
              <a:t>CALCULATE (</a:t>
            </a:r>
          </a:p>
          <a:p>
            <a:pPr lvl="0">
              <a:defRPr/>
            </a:pPr>
            <a:r>
              <a:rPr lang="en-US" sz="1800" dirty="0">
                <a:solidFill>
                  <a:prstClr val="white"/>
                </a:solidFill>
                <a:latin typeface="Consolas" panose="020B0609020204030204" pitchFamily="49" charset="0"/>
                <a:cs typeface="Segoe UI Light" panose="020B0502040204020203" pitchFamily="34" charset="0"/>
              </a:rPr>
              <a:t>    &lt;Aggregate&gt;, </a:t>
            </a:r>
          </a:p>
          <a:p>
            <a:pPr lvl="0">
              <a:defRPr/>
            </a:pPr>
            <a:r>
              <a:rPr lang="en-US" sz="1800" dirty="0">
                <a:solidFill>
                  <a:prstClr val="white"/>
                </a:solidFill>
                <a:latin typeface="Consolas" panose="020B0609020204030204" pitchFamily="49" charset="0"/>
                <a:cs typeface="Segoe UI Light" panose="020B0502040204020203" pitchFamily="34" charset="0"/>
              </a:rPr>
              <a:t>    &lt;Bridge Table&gt;)</a:t>
            </a:r>
          </a:p>
        </p:txBody>
      </p:sp>
      <p:sp>
        <p:nvSpPr>
          <p:cNvPr id="18" name="Title 1">
            <a:extLst>
              <a:ext uri="{FF2B5EF4-FFF2-40B4-BE49-F238E27FC236}">
                <a16:creationId xmlns:a16="http://schemas.microsoft.com/office/drawing/2014/main" id="{4C8FC634-3505-4415-88D1-E95FDC210B3E}"/>
              </a:ext>
            </a:extLst>
          </p:cNvPr>
          <p:cNvSpPr txBox="1">
            <a:spLocks/>
          </p:cNvSpPr>
          <p:nvPr/>
        </p:nvSpPr>
        <p:spPr>
          <a:xfrm>
            <a:off x="317501" y="3835021"/>
            <a:ext cx="11476934" cy="275717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solidFill>
                  <a:prstClr val="white"/>
                </a:solidFill>
                <a:latin typeface="Segoe UI Semibold" panose="020B0702040204020203" pitchFamily="34" charset="0"/>
                <a:cs typeface="Segoe UI Semibold" panose="020B0702040204020203" pitchFamily="34" charset="0"/>
              </a:rPr>
              <a:t>More Info:</a:t>
            </a:r>
            <a:endPar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Take essentially our aggregation, whatever it is, and wrap that around the calculate statement. The calculate is going to take that aggregation as the first parameter. The second, parameter is very simple. It just the name of the bridge table in your data model. For the most part, we don’t use this code anymore since bi-directional support was made available. However, in a situation like this Calculate is going to be very good.</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3147371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Many to Many with DAX</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3</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BFC8F4FF-3383-455F-B388-8547D445DB19}"/>
              </a:ext>
            </a:extLst>
          </p:cNvPr>
          <p:cNvSpPr/>
          <p:nvPr/>
        </p:nvSpPr>
        <p:spPr>
          <a:xfrm>
            <a:off x="720465" y="5253335"/>
            <a:ext cx="10751063" cy="923330"/>
          </a:xfrm>
          <a:prstGeom prst="rect">
            <a:avLst/>
          </a:prstGeom>
        </p:spPr>
        <p:txBody>
          <a:bodyPr wrap="square">
            <a:spAutoFit/>
          </a:bodyPr>
          <a:lstStyle/>
          <a:p>
            <a:r>
              <a:rPr lang="en-US" dirty="0"/>
              <a:t>We covered why you shouldn’t turn-on Both direction filtering, because it messes up that continuous range of dates that I am working with and that can ultimately break time intelligence. How can you have the best of both worlds?</a:t>
            </a:r>
          </a:p>
        </p:txBody>
      </p:sp>
    </p:spTree>
    <p:extLst>
      <p:ext uri="{BB962C8B-B14F-4D97-AF65-F5344CB8AC3E}">
        <p14:creationId xmlns:p14="http://schemas.microsoft.com/office/powerpoint/2010/main" val="1208611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03C.pbix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2" name="Picture 1">
            <a:extLst>
              <a:ext uri="{FF2B5EF4-FFF2-40B4-BE49-F238E27FC236}">
                <a16:creationId xmlns:a16="http://schemas.microsoft.com/office/drawing/2014/main" id="{37C4726B-B5C1-47AD-8EF6-3A58FE65A13E}"/>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17783230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550F83-1233-41B1-9205-4C33E7DFC954}"/>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C45C4DF-7C15-484A-9D0C-9DD451F7BD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10146018" y="3871747"/>
            <a:ext cx="914400" cy="914400"/>
          </a:xfrm>
          <a:prstGeom prst="rect">
            <a:avLst/>
          </a:prstGeom>
        </p:spPr>
      </p:pic>
      <p:sp>
        <p:nvSpPr>
          <p:cNvPr id="10" name="TextBox 9">
            <a:extLst>
              <a:ext uri="{FF2B5EF4-FFF2-40B4-BE49-F238E27FC236}">
                <a16:creationId xmlns:a16="http://schemas.microsoft.com/office/drawing/2014/main" id="{F29E72E0-777E-498E-BE1E-31991663A613}"/>
              </a:ext>
            </a:extLst>
          </p:cNvPr>
          <p:cNvSpPr txBox="1"/>
          <p:nvPr/>
        </p:nvSpPr>
        <p:spPr>
          <a:xfrm>
            <a:off x="4509692" y="2542907"/>
            <a:ext cx="3719908" cy="1477328"/>
          </a:xfrm>
          <a:prstGeom prst="rect">
            <a:avLst/>
          </a:prstGeom>
          <a:noFill/>
        </p:spPr>
        <p:txBody>
          <a:bodyPr wrap="square" rtlCol="0">
            <a:spAutoFit/>
          </a:bodyPr>
          <a:lstStyle/>
          <a:p>
            <a:r>
              <a:rPr lang="en-US" dirty="0">
                <a:solidFill>
                  <a:srgbClr val="FF0000"/>
                </a:solidFill>
              </a:rPr>
              <a:t>Recall the initial problem. We brought the DateKey and did a count. </a:t>
            </a:r>
          </a:p>
          <a:p>
            <a:endParaRPr lang="en-US" dirty="0">
              <a:solidFill>
                <a:srgbClr val="FF0000"/>
              </a:solidFill>
            </a:endParaRPr>
          </a:p>
          <a:p>
            <a:r>
              <a:rPr lang="en-US" dirty="0">
                <a:solidFill>
                  <a:srgbClr val="FF0000"/>
                </a:solidFill>
              </a:rPr>
              <a:t>Then we got this duplicated value due to not having a valid relationship.</a:t>
            </a:r>
          </a:p>
        </p:txBody>
      </p:sp>
    </p:spTree>
    <p:extLst>
      <p:ext uri="{BB962C8B-B14F-4D97-AF65-F5344CB8AC3E}">
        <p14:creationId xmlns:p14="http://schemas.microsoft.com/office/powerpoint/2010/main" val="3188076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172783-01D8-4D2D-9402-34725AF5DE57}"/>
              </a:ext>
            </a:extLst>
          </p:cNvPr>
          <p:cNvPicPr>
            <a:picLocks noChangeAspect="1"/>
          </p:cNvPicPr>
          <p:nvPr/>
        </p:nvPicPr>
        <p:blipFill>
          <a:blip r:embed="rId3"/>
          <a:stretch>
            <a:fillRect/>
          </a:stretch>
        </p:blipFill>
        <p:spPr>
          <a:xfrm>
            <a:off x="0" y="5354"/>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38168C4D-1285-462D-B6BB-E78D18211C2B}"/>
              </a:ext>
            </a:extLst>
          </p:cNvPr>
          <p:cNvSpPr/>
          <p:nvPr/>
        </p:nvSpPr>
        <p:spPr>
          <a:xfrm>
            <a:off x="8012312" y="3867150"/>
            <a:ext cx="2174676" cy="22621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255CDDE-7CB3-4C50-BCD3-70F9CD3B6368}"/>
              </a:ext>
            </a:extLst>
          </p:cNvPr>
          <p:cNvSpPr txBox="1"/>
          <p:nvPr/>
        </p:nvSpPr>
        <p:spPr>
          <a:xfrm>
            <a:off x="4509692" y="2542907"/>
            <a:ext cx="3719908" cy="1477328"/>
          </a:xfrm>
          <a:prstGeom prst="rect">
            <a:avLst/>
          </a:prstGeom>
          <a:noFill/>
        </p:spPr>
        <p:txBody>
          <a:bodyPr wrap="square" rtlCol="0">
            <a:spAutoFit/>
          </a:bodyPr>
          <a:lstStyle/>
          <a:p>
            <a:r>
              <a:rPr lang="en-US" dirty="0">
                <a:solidFill>
                  <a:srgbClr val="FF0000"/>
                </a:solidFill>
              </a:rPr>
              <a:t>Recall the initial problem. We brought the DateKey and did a count. </a:t>
            </a:r>
          </a:p>
          <a:p>
            <a:endParaRPr lang="en-US" dirty="0">
              <a:solidFill>
                <a:srgbClr val="FF0000"/>
              </a:solidFill>
            </a:endParaRPr>
          </a:p>
          <a:p>
            <a:r>
              <a:rPr lang="en-US" dirty="0">
                <a:solidFill>
                  <a:srgbClr val="FF0000"/>
                </a:solidFill>
              </a:rPr>
              <a:t>Then we got this duplicated value due to not having a valid relationship.</a:t>
            </a:r>
          </a:p>
        </p:txBody>
      </p:sp>
    </p:spTree>
    <p:extLst>
      <p:ext uri="{BB962C8B-B14F-4D97-AF65-F5344CB8AC3E}">
        <p14:creationId xmlns:p14="http://schemas.microsoft.com/office/powerpoint/2010/main" val="3930142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04A8D8-D90E-461C-8EE6-C03E6E048326}"/>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9014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700" dirty="0">
                <a:solidFill>
                  <a:schemeClr val="bg1"/>
                </a:solidFill>
                <a:latin typeface="Segoe UI Light" panose="020B0502040204020203" pitchFamily="34" charset="0"/>
                <a:cs typeface="Segoe UI Light" panose="020B0502040204020203" pitchFamily="34" charset="0"/>
              </a:rPr>
              <a:t>Schedule </a:t>
            </a:r>
            <a:r>
              <a:rPr lang="en-US" sz="2800" i="1" dirty="0">
                <a:solidFill>
                  <a:schemeClr val="bg1"/>
                </a:solidFill>
                <a:latin typeface="Segoe UI Light" panose="020B0502040204020203" pitchFamily="34" charset="0"/>
                <a:cs typeface="Segoe UI Light" panose="020B0502040204020203" pitchFamily="34" charset="0"/>
              </a:rPr>
              <a:t>(times are approximate and will be fluid with the class)</a:t>
            </a:r>
            <a:endParaRPr lang="en-US" sz="4700" i="1" dirty="0">
              <a:solidFill>
                <a:schemeClr val="bg1"/>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type="body" sz="quarter" idx="10"/>
          </p:nvPr>
        </p:nvSpPr>
        <p:spPr>
          <a:xfrm>
            <a:off x="184559" y="1371601"/>
            <a:ext cx="11737892" cy="5213838"/>
          </a:xfrm>
        </p:spPr>
        <p:txBody>
          <a:bodyPr>
            <a:normAutofit/>
          </a:bodyPr>
          <a:lstStyle/>
          <a:p>
            <a:pPr marL="0" indent="0">
              <a:spcBef>
                <a:spcPts val="0"/>
              </a:spcBef>
              <a:spcAft>
                <a:spcPts val="600"/>
              </a:spcAft>
              <a:buNone/>
            </a:pPr>
            <a:r>
              <a:rPr lang="en-US" sz="3200" dirty="0">
                <a:latin typeface="Segoe UI Light" panose="020B0502040204020203" pitchFamily="34" charset="0"/>
                <a:cs typeface="Segoe UI Light" panose="020B0502040204020203" pitchFamily="34" charset="0"/>
              </a:rPr>
              <a:t>Morning</a:t>
            </a:r>
          </a:p>
          <a:p>
            <a:pPr marL="672161" lvl="3" indent="0">
              <a:lnSpc>
                <a:spcPct val="100000"/>
              </a:lnSpc>
              <a:spcBef>
                <a:spcPts val="0"/>
              </a:spcBef>
              <a:spcAft>
                <a:spcPts val="600"/>
              </a:spcAft>
              <a:buNone/>
            </a:pPr>
            <a:r>
              <a:rPr lang="en-US" sz="2800" dirty="0">
                <a:solidFill>
                  <a:srgbClr val="F2C812"/>
                </a:solidFill>
                <a:latin typeface="Segoe UI Light" panose="020B0502040204020203" pitchFamily="34" charset="0"/>
                <a:cs typeface="Segoe UI Light" panose="020B0502040204020203" pitchFamily="34" charset="0"/>
              </a:rPr>
              <a:t>09:00 AM – 11:45 AM – Advanced Data Modeling</a:t>
            </a:r>
          </a:p>
          <a:p>
            <a:pPr marL="672161" lvl="3" indent="0">
              <a:lnSpc>
                <a:spcPct val="100000"/>
              </a:lnSpc>
              <a:spcBef>
                <a:spcPts val="0"/>
              </a:spcBef>
              <a:spcAft>
                <a:spcPts val="600"/>
              </a:spcAft>
              <a:buNone/>
            </a:pPr>
            <a:endParaRPr lang="en-US" sz="2800" dirty="0">
              <a:latin typeface="Segoe UI Light" panose="020B0502040204020203" pitchFamily="34" charset="0"/>
              <a:cs typeface="Segoe UI Light" panose="020B0502040204020203" pitchFamily="34" charset="0"/>
            </a:endParaRPr>
          </a:p>
          <a:p>
            <a:pPr marL="0" indent="0">
              <a:spcBef>
                <a:spcPts val="0"/>
              </a:spcBef>
              <a:spcAft>
                <a:spcPts val="600"/>
              </a:spcAft>
              <a:buNone/>
            </a:pPr>
            <a:r>
              <a:rPr lang="en-US" sz="3200" dirty="0">
                <a:latin typeface="Segoe UI Light" panose="020B0502040204020203" pitchFamily="34" charset="0"/>
                <a:cs typeface="Segoe UI Light" panose="020B0502040204020203" pitchFamily="34" charset="0"/>
              </a:rPr>
              <a:t> Afternoon</a:t>
            </a:r>
          </a:p>
          <a:p>
            <a:pPr marL="672161" lvl="3" indent="0">
              <a:lnSpc>
                <a:spcPct val="100000"/>
              </a:lnSpc>
              <a:spcBef>
                <a:spcPts val="0"/>
              </a:spcBef>
              <a:spcAft>
                <a:spcPts val="600"/>
              </a:spcAft>
              <a:buNone/>
            </a:pPr>
            <a:r>
              <a:rPr lang="en-US" sz="2800" dirty="0">
                <a:solidFill>
                  <a:srgbClr val="F2C812"/>
                </a:solidFill>
                <a:latin typeface="Segoe UI Light" panose="020B0502040204020203" pitchFamily="34" charset="0"/>
                <a:cs typeface="Segoe UI Light" panose="020B0502040204020203" pitchFamily="34" charset="0"/>
              </a:rPr>
              <a:t>11:45 AM – 1:00 PM 	– Power BI Administration</a:t>
            </a:r>
          </a:p>
        </p:txBody>
      </p:sp>
      <p:sp>
        <p:nvSpPr>
          <p:cNvPr id="4" name="Parallelogram 1">
            <a:extLst>
              <a:ext uri="{FF2B5EF4-FFF2-40B4-BE49-F238E27FC236}">
                <a16:creationId xmlns:a16="http://schemas.microsoft.com/office/drawing/2014/main" id="{0EC8F4B8-6457-4253-8D9E-C1901996CE7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3"/>
            <a:extLst>
              <a:ext uri="{FF2B5EF4-FFF2-40B4-BE49-F238E27FC236}">
                <a16:creationId xmlns:a16="http://schemas.microsoft.com/office/drawing/2014/main" id="{83FB9713-060E-4047-9848-7F582B009427}"/>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9032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5579D1-B8CD-491E-AE0B-A702E056DADE}"/>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568AB4A5-8FDD-499D-B33D-A2830B7EDB26}"/>
              </a:ext>
            </a:extLst>
          </p:cNvPr>
          <p:cNvSpPr/>
          <p:nvPr/>
        </p:nvSpPr>
        <p:spPr>
          <a:xfrm>
            <a:off x="1764109" y="293687"/>
            <a:ext cx="788592" cy="2522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9" descr="Line Arrow: Clockwise curve">
            <a:extLst>
              <a:ext uri="{FF2B5EF4-FFF2-40B4-BE49-F238E27FC236}">
                <a16:creationId xmlns:a16="http://schemas.microsoft.com/office/drawing/2014/main" id="{B79A762F-5638-444A-9692-8324F1D3A0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flipH="1" flipV="1">
            <a:off x="802067" y="1106992"/>
            <a:ext cx="914400" cy="914400"/>
          </a:xfrm>
          <a:prstGeom prst="rect">
            <a:avLst/>
          </a:prstGeom>
        </p:spPr>
      </p:pic>
      <p:sp>
        <p:nvSpPr>
          <p:cNvPr id="3" name="Rectangle 2">
            <a:extLst>
              <a:ext uri="{FF2B5EF4-FFF2-40B4-BE49-F238E27FC236}">
                <a16:creationId xmlns:a16="http://schemas.microsoft.com/office/drawing/2014/main" id="{461577B3-5939-4976-A981-596EA9A507A5}"/>
              </a:ext>
            </a:extLst>
          </p:cNvPr>
          <p:cNvSpPr/>
          <p:nvPr/>
        </p:nvSpPr>
        <p:spPr>
          <a:xfrm>
            <a:off x="4503760" y="2828835"/>
            <a:ext cx="4017939" cy="1200329"/>
          </a:xfrm>
          <a:prstGeom prst="rect">
            <a:avLst/>
          </a:prstGeom>
        </p:spPr>
        <p:txBody>
          <a:bodyPr wrap="square">
            <a:spAutoFit/>
          </a:bodyPr>
          <a:lstStyle/>
          <a:p>
            <a:pPr lvl="0">
              <a:defRPr/>
            </a:pPr>
            <a:r>
              <a:rPr lang="en-US" dirty="0">
                <a:solidFill>
                  <a:srgbClr val="00B050"/>
                </a:solidFill>
              </a:rPr>
              <a:t>To solve a problem like this, we say first we just need to count the number of rows in my date table. So we create a New Measure.</a:t>
            </a:r>
          </a:p>
        </p:txBody>
      </p:sp>
    </p:spTree>
    <p:extLst>
      <p:ext uri="{BB962C8B-B14F-4D97-AF65-F5344CB8AC3E}">
        <p14:creationId xmlns:p14="http://schemas.microsoft.com/office/powerpoint/2010/main" val="31546148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A41746E8-739F-402B-9DD3-FE370172D210}"/>
              </a:ext>
            </a:extLst>
          </p:cNvPr>
          <p:cNvPicPr>
            <a:picLocks noChangeAspect="1"/>
          </p:cNvPicPr>
          <p:nvPr/>
        </p:nvPicPr>
        <p:blipFill>
          <a:blip r:embed="rId5"/>
          <a:stretch>
            <a:fillRect/>
          </a:stretch>
        </p:blipFill>
        <p:spPr>
          <a:xfrm>
            <a:off x="0" y="2677"/>
            <a:ext cx="12192000" cy="6852646"/>
          </a:xfrm>
          <a:prstGeom prst="rect">
            <a:avLst/>
          </a:prstGeom>
        </p:spPr>
      </p:pic>
      <p:sp>
        <p:nvSpPr>
          <p:cNvPr id="5" name="Rectangle 4">
            <a:extLst>
              <a:ext uri="{FF2B5EF4-FFF2-40B4-BE49-F238E27FC236}">
                <a16:creationId xmlns:a16="http://schemas.microsoft.com/office/drawing/2014/main" id="{26932B30-E180-4C4F-B790-AFF6D8D69F51}"/>
              </a:ext>
            </a:extLst>
          </p:cNvPr>
          <p:cNvSpPr/>
          <p:nvPr/>
        </p:nvSpPr>
        <p:spPr>
          <a:xfrm>
            <a:off x="2347414" y="1764327"/>
            <a:ext cx="4449171" cy="1477328"/>
          </a:xfrm>
          <a:prstGeom prst="rect">
            <a:avLst/>
          </a:prstGeom>
        </p:spPr>
        <p:txBody>
          <a:bodyPr wrap="square">
            <a:spAutoFit/>
          </a:bodyPr>
          <a:lstStyle/>
          <a:p>
            <a:pPr lvl="0">
              <a:defRPr/>
            </a:pPr>
            <a:r>
              <a:rPr lang="en-US" dirty="0">
                <a:solidFill>
                  <a:srgbClr val="00B050"/>
                </a:solidFill>
              </a:rPr>
              <a:t>We’re going to say Days Sold, not Days Product Sold because it can have multiple usage. </a:t>
            </a:r>
          </a:p>
          <a:p>
            <a:pPr lvl="0">
              <a:defRPr/>
            </a:pPr>
            <a:endParaRPr lang="en-US" dirty="0">
              <a:solidFill>
                <a:srgbClr val="00B050"/>
              </a:solidFill>
            </a:endParaRPr>
          </a:p>
          <a:p>
            <a:pPr lvl="0">
              <a:defRPr/>
            </a:pPr>
            <a:r>
              <a:rPr lang="en-US" u="sng" dirty="0">
                <a:solidFill>
                  <a:srgbClr val="00B050"/>
                </a:solidFill>
              </a:rPr>
              <a:t>Tip</a:t>
            </a:r>
            <a:r>
              <a:rPr lang="en-US" dirty="0">
                <a:solidFill>
                  <a:srgbClr val="00B050"/>
                </a:solidFill>
              </a:rPr>
              <a:t>: press Shift + Enter to break the line.</a:t>
            </a:r>
          </a:p>
        </p:txBody>
      </p:sp>
    </p:spTree>
    <p:extLst>
      <p:ext uri="{BB962C8B-B14F-4D97-AF65-F5344CB8AC3E}">
        <p14:creationId xmlns:p14="http://schemas.microsoft.com/office/powerpoint/2010/main" val="2971700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CC5662-1D08-40CE-9D3B-EC2BC70EC880}"/>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51052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F686A8-0737-4994-BACA-6CA50A8089EA}"/>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2CA74D68-167D-43E7-A223-2E2B32E7C3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flipV="1">
            <a:off x="3536380" y="1064130"/>
            <a:ext cx="914400" cy="914400"/>
          </a:xfrm>
          <a:prstGeom prst="rect">
            <a:avLst/>
          </a:prstGeom>
        </p:spPr>
      </p:pic>
      <p:sp>
        <p:nvSpPr>
          <p:cNvPr id="9" name="Rectangle 8">
            <a:extLst>
              <a:ext uri="{FF2B5EF4-FFF2-40B4-BE49-F238E27FC236}">
                <a16:creationId xmlns:a16="http://schemas.microsoft.com/office/drawing/2014/main" id="{9E375F7E-8FF9-4C4D-A16F-4B13828C2984}"/>
              </a:ext>
            </a:extLst>
          </p:cNvPr>
          <p:cNvSpPr/>
          <p:nvPr/>
        </p:nvSpPr>
        <p:spPr>
          <a:xfrm>
            <a:off x="551543" y="1839217"/>
            <a:ext cx="3677557" cy="369332"/>
          </a:xfrm>
          <a:prstGeom prst="rect">
            <a:avLst/>
          </a:prstGeom>
        </p:spPr>
        <p:txBody>
          <a:bodyPr wrap="square">
            <a:spAutoFit/>
          </a:bodyPr>
          <a:lstStyle/>
          <a:p>
            <a:pPr lvl="0">
              <a:defRPr/>
            </a:pPr>
            <a:r>
              <a:rPr lang="en-US" u="sng" dirty="0">
                <a:solidFill>
                  <a:srgbClr val="00B050"/>
                </a:solidFill>
              </a:rPr>
              <a:t>Benefit</a:t>
            </a:r>
            <a:r>
              <a:rPr lang="en-US" dirty="0">
                <a:solidFill>
                  <a:srgbClr val="00B050"/>
                </a:solidFill>
              </a:rPr>
              <a:t>: Measures can be formatted.</a:t>
            </a:r>
          </a:p>
        </p:txBody>
      </p:sp>
      <p:sp>
        <p:nvSpPr>
          <p:cNvPr id="3" name="Rectangle 2">
            <a:extLst>
              <a:ext uri="{FF2B5EF4-FFF2-40B4-BE49-F238E27FC236}">
                <a16:creationId xmlns:a16="http://schemas.microsoft.com/office/drawing/2014/main" id="{D742F4A7-562A-4DAA-B0F6-666FEBD7886B}"/>
              </a:ext>
            </a:extLst>
          </p:cNvPr>
          <p:cNvSpPr/>
          <p:nvPr/>
        </p:nvSpPr>
        <p:spPr>
          <a:xfrm>
            <a:off x="5081200" y="2590096"/>
            <a:ext cx="3211900" cy="2308324"/>
          </a:xfrm>
          <a:prstGeom prst="rect">
            <a:avLst/>
          </a:prstGeom>
        </p:spPr>
        <p:txBody>
          <a:bodyPr wrap="square">
            <a:spAutoFit/>
          </a:bodyPr>
          <a:lstStyle/>
          <a:p>
            <a:r>
              <a:rPr lang="en-US" dirty="0">
                <a:solidFill>
                  <a:srgbClr val="00B050"/>
                </a:solidFill>
              </a:rPr>
              <a:t>After adding the field to our visual we’re getting the same result.</a:t>
            </a:r>
          </a:p>
          <a:p>
            <a:endParaRPr lang="en-US" dirty="0">
              <a:solidFill>
                <a:srgbClr val="00B050"/>
              </a:solidFill>
            </a:endParaRPr>
          </a:p>
          <a:p>
            <a:r>
              <a:rPr lang="en-US" dirty="0">
                <a:solidFill>
                  <a:srgbClr val="00B050"/>
                </a:solidFill>
              </a:rPr>
              <a:t>Now we can remove DateKey and </a:t>
            </a:r>
            <a:r>
              <a:rPr lang="en-US" b="1" dirty="0">
                <a:solidFill>
                  <a:srgbClr val="00B050"/>
                </a:solidFill>
              </a:rPr>
              <a:t>use the new DAX calculated measure</a:t>
            </a:r>
            <a:r>
              <a:rPr lang="en-US" dirty="0">
                <a:solidFill>
                  <a:srgbClr val="00B050"/>
                </a:solidFill>
              </a:rPr>
              <a:t> as the recommended method.</a:t>
            </a:r>
          </a:p>
        </p:txBody>
      </p:sp>
    </p:spTree>
    <p:extLst>
      <p:ext uri="{BB962C8B-B14F-4D97-AF65-F5344CB8AC3E}">
        <p14:creationId xmlns:p14="http://schemas.microsoft.com/office/powerpoint/2010/main" val="42376583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09F4BADA-D069-4C63-82EC-82E18B37441F}"/>
              </a:ext>
            </a:extLst>
          </p:cNvPr>
          <p:cNvPicPr>
            <a:picLocks noChangeAspect="1"/>
          </p:cNvPicPr>
          <p:nvPr/>
        </p:nvPicPr>
        <p:blipFill>
          <a:blip r:embed="rId5"/>
          <a:stretch>
            <a:fillRect/>
          </a:stretch>
        </p:blipFill>
        <p:spPr>
          <a:xfrm>
            <a:off x="0" y="2677"/>
            <a:ext cx="12192000" cy="6852646"/>
          </a:xfrm>
          <a:prstGeom prst="rect">
            <a:avLst/>
          </a:prstGeom>
        </p:spPr>
      </p:pic>
      <p:sp>
        <p:nvSpPr>
          <p:cNvPr id="6" name="Rectangle 5">
            <a:extLst>
              <a:ext uri="{FF2B5EF4-FFF2-40B4-BE49-F238E27FC236}">
                <a16:creationId xmlns:a16="http://schemas.microsoft.com/office/drawing/2014/main" id="{DEE82842-6B2B-4678-821F-9F9EC19BEF3D}"/>
              </a:ext>
            </a:extLst>
          </p:cNvPr>
          <p:cNvSpPr/>
          <p:nvPr/>
        </p:nvSpPr>
        <p:spPr>
          <a:xfrm>
            <a:off x="10172700" y="4357687"/>
            <a:ext cx="236220" cy="2522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28789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CBAA55-8053-4DE7-B182-C82D02043601}"/>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7568A774-7F55-4F8E-BE6F-486069592A3D}"/>
              </a:ext>
            </a:extLst>
          </p:cNvPr>
          <p:cNvSpPr/>
          <p:nvPr/>
        </p:nvSpPr>
        <p:spPr>
          <a:xfrm>
            <a:off x="5081200" y="3098096"/>
            <a:ext cx="3119371" cy="1477328"/>
          </a:xfrm>
          <a:prstGeom prst="rect">
            <a:avLst/>
          </a:prstGeom>
        </p:spPr>
        <p:txBody>
          <a:bodyPr wrap="square">
            <a:spAutoFit/>
          </a:bodyPr>
          <a:lstStyle/>
          <a:p>
            <a:r>
              <a:rPr lang="en-US" dirty="0">
                <a:solidFill>
                  <a:srgbClr val="00B050"/>
                </a:solidFill>
              </a:rPr>
              <a:t>Now, how do we solve this problem without turning on bi-directional or cross filtering? </a:t>
            </a:r>
          </a:p>
          <a:p>
            <a:endParaRPr lang="en-US" dirty="0">
              <a:solidFill>
                <a:srgbClr val="00B050"/>
              </a:solidFill>
            </a:endParaRPr>
          </a:p>
          <a:p>
            <a:r>
              <a:rPr lang="en-US" dirty="0">
                <a:solidFill>
                  <a:srgbClr val="00B050"/>
                </a:solidFill>
              </a:rPr>
              <a:t>By using DAX!</a:t>
            </a:r>
          </a:p>
        </p:txBody>
      </p:sp>
    </p:spTree>
    <p:extLst>
      <p:ext uri="{BB962C8B-B14F-4D97-AF65-F5344CB8AC3E}">
        <p14:creationId xmlns:p14="http://schemas.microsoft.com/office/powerpoint/2010/main" val="4450348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0337A-9C42-4858-A76C-AC52980EF98D}"/>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6A630422-1136-4523-9F33-30866E0C1E01}"/>
              </a:ext>
            </a:extLst>
          </p:cNvPr>
          <p:cNvSpPr/>
          <p:nvPr/>
        </p:nvSpPr>
        <p:spPr>
          <a:xfrm>
            <a:off x="4801800" y="1447096"/>
            <a:ext cx="3119371" cy="369332"/>
          </a:xfrm>
          <a:prstGeom prst="rect">
            <a:avLst/>
          </a:prstGeom>
        </p:spPr>
        <p:txBody>
          <a:bodyPr wrap="square">
            <a:spAutoFit/>
          </a:bodyPr>
          <a:lstStyle/>
          <a:p>
            <a:r>
              <a:rPr lang="en-US" dirty="0">
                <a:solidFill>
                  <a:srgbClr val="00B050"/>
                </a:solidFill>
              </a:rPr>
              <a:t>We’re going to use Calculate.</a:t>
            </a:r>
          </a:p>
        </p:txBody>
      </p:sp>
    </p:spTree>
    <p:extLst>
      <p:ext uri="{BB962C8B-B14F-4D97-AF65-F5344CB8AC3E}">
        <p14:creationId xmlns:p14="http://schemas.microsoft.com/office/powerpoint/2010/main" val="39153259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9577A1-5720-41DF-9DE1-0F5388C05BDE}"/>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88407AA-9F6A-4654-B95E-6E95C3B94461}"/>
              </a:ext>
            </a:extLst>
          </p:cNvPr>
          <p:cNvSpPr/>
          <p:nvPr/>
        </p:nvSpPr>
        <p:spPr>
          <a:xfrm>
            <a:off x="4159250" y="1574096"/>
            <a:ext cx="3873500" cy="646331"/>
          </a:xfrm>
          <a:prstGeom prst="rect">
            <a:avLst/>
          </a:prstGeom>
        </p:spPr>
        <p:txBody>
          <a:bodyPr wrap="square">
            <a:spAutoFit/>
          </a:bodyPr>
          <a:lstStyle/>
          <a:p>
            <a:r>
              <a:rPr lang="en-US" dirty="0">
                <a:solidFill>
                  <a:srgbClr val="00B050"/>
                </a:solidFill>
              </a:rPr>
              <a:t>We’re going Calculate our measure and use Internet Sales as the bridge table.</a:t>
            </a:r>
          </a:p>
        </p:txBody>
      </p:sp>
    </p:spTree>
    <p:extLst>
      <p:ext uri="{BB962C8B-B14F-4D97-AF65-F5344CB8AC3E}">
        <p14:creationId xmlns:p14="http://schemas.microsoft.com/office/powerpoint/2010/main" val="719397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FFE8BE-5DC9-447D-8E04-9630133E1F6E}"/>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D9B7D2D9-979A-4B0F-9ADC-A5EC662B1264}"/>
              </a:ext>
            </a:extLst>
          </p:cNvPr>
          <p:cNvSpPr/>
          <p:nvPr/>
        </p:nvSpPr>
        <p:spPr>
          <a:xfrm>
            <a:off x="4806950" y="3056989"/>
            <a:ext cx="1123950" cy="369332"/>
          </a:xfrm>
          <a:prstGeom prst="rect">
            <a:avLst/>
          </a:prstGeom>
        </p:spPr>
        <p:txBody>
          <a:bodyPr wrap="square">
            <a:spAutoFit/>
          </a:bodyPr>
          <a:lstStyle/>
          <a:p>
            <a:r>
              <a:rPr lang="en-US" dirty="0">
                <a:solidFill>
                  <a:srgbClr val="00B050"/>
                </a:solidFill>
              </a:rPr>
              <a:t>It works!</a:t>
            </a:r>
          </a:p>
        </p:txBody>
      </p:sp>
      <p:sp>
        <p:nvSpPr>
          <p:cNvPr id="9" name="Rectangle 8">
            <a:extLst>
              <a:ext uri="{FF2B5EF4-FFF2-40B4-BE49-F238E27FC236}">
                <a16:creationId xmlns:a16="http://schemas.microsoft.com/office/drawing/2014/main" id="{4A2A6C4C-7458-47E9-9576-83EB4F3B64DB}"/>
              </a:ext>
            </a:extLst>
          </p:cNvPr>
          <p:cNvSpPr/>
          <p:nvPr/>
        </p:nvSpPr>
        <p:spPr>
          <a:xfrm>
            <a:off x="3829050" y="2235200"/>
            <a:ext cx="771526" cy="29971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0671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76767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20B45C04-AF95-433D-893E-5689D9E69C18}"/>
              </a:ext>
            </a:extLst>
          </p:cNvPr>
          <p:cNvPicPr>
            <a:picLocks noChangeAspect="1"/>
          </p:cNvPicPr>
          <p:nvPr/>
        </p:nvPicPr>
        <p:blipFill>
          <a:blip r:embed="rId5"/>
          <a:stretch>
            <a:fillRect/>
          </a:stretch>
        </p:blipFill>
        <p:spPr>
          <a:xfrm>
            <a:off x="1094677" y="1342734"/>
            <a:ext cx="10002646" cy="4172532"/>
          </a:xfrm>
          <a:prstGeom prst="rect">
            <a:avLst/>
          </a:prstGeom>
        </p:spPr>
      </p:pic>
      <p:sp>
        <p:nvSpPr>
          <p:cNvPr id="6" name="TextBox 5">
            <a:extLst>
              <a:ext uri="{FF2B5EF4-FFF2-40B4-BE49-F238E27FC236}">
                <a16:creationId xmlns:a16="http://schemas.microsoft.com/office/drawing/2014/main" id="{DCC542D3-D72A-4659-B9F4-DD87861301FD}"/>
              </a:ext>
            </a:extLst>
          </p:cNvPr>
          <p:cNvSpPr txBox="1"/>
          <p:nvPr/>
        </p:nvSpPr>
        <p:spPr>
          <a:xfrm>
            <a:off x="1324364" y="377367"/>
            <a:ext cx="9543272" cy="646331"/>
          </a:xfrm>
          <a:prstGeom prst="rect">
            <a:avLst/>
          </a:prstGeom>
          <a:noFill/>
        </p:spPr>
        <p:txBody>
          <a:bodyPr wrap="square" rtlCol="0">
            <a:spAutoFit/>
          </a:bodyPr>
          <a:lstStyle/>
          <a:p>
            <a:r>
              <a:rPr lang="en-US" dirty="0">
                <a:solidFill>
                  <a:schemeClr val="bg1"/>
                </a:solidFill>
              </a:rPr>
              <a:t>A product can be sold on many dates. A date can have multiple products. So there’s a many to many relationship between these to tables, but there’s no way to build a relationship. </a:t>
            </a:r>
          </a:p>
        </p:txBody>
      </p:sp>
      <p:sp>
        <p:nvSpPr>
          <p:cNvPr id="4" name="Rectangle 3">
            <a:extLst>
              <a:ext uri="{FF2B5EF4-FFF2-40B4-BE49-F238E27FC236}">
                <a16:creationId xmlns:a16="http://schemas.microsoft.com/office/drawing/2014/main" id="{93EC9310-B9F4-4F2C-A258-6283ED63BBEB}"/>
              </a:ext>
            </a:extLst>
          </p:cNvPr>
          <p:cNvSpPr/>
          <p:nvPr/>
        </p:nvSpPr>
        <p:spPr>
          <a:xfrm>
            <a:off x="1324363" y="5649636"/>
            <a:ext cx="9772959" cy="923330"/>
          </a:xfrm>
          <a:prstGeom prst="rect">
            <a:avLst/>
          </a:prstGeom>
        </p:spPr>
        <p:txBody>
          <a:bodyPr wrap="square">
            <a:spAutoFit/>
          </a:bodyPr>
          <a:lstStyle/>
          <a:p>
            <a:r>
              <a:rPr lang="en-US" dirty="0">
                <a:solidFill>
                  <a:schemeClr val="bg1"/>
                </a:solidFill>
              </a:rPr>
              <a:t>If you add a product to the date table, that wouldn’t work cause you would have only one product per date and vise versa on if you try it on the product table. What we need is a bridge table to store the relationship of when every single time a product sold and when it sold on.</a:t>
            </a:r>
          </a:p>
        </p:txBody>
      </p:sp>
    </p:spTree>
    <p:extLst>
      <p:ext uri="{BB962C8B-B14F-4D97-AF65-F5344CB8AC3E}">
        <p14:creationId xmlns:p14="http://schemas.microsoft.com/office/powerpoint/2010/main" val="78897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Agenda</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Filtering </a:t>
            </a:r>
            <a:r>
              <a:rPr lang="en-US" sz="2000" dirty="0">
                <a:solidFill>
                  <a:srgbClr val="F2C812"/>
                </a:solidFill>
              </a:rPr>
              <a:t>(20min)</a:t>
            </a:r>
            <a:endParaRPr lang="en-US" sz="2000" dirty="0"/>
          </a:p>
          <a:p>
            <a:pPr>
              <a:buClr>
                <a:srgbClr val="F2C812"/>
              </a:buClr>
            </a:pPr>
            <a:r>
              <a:rPr lang="en-US" sz="2000" dirty="0"/>
              <a:t>Cross-Filtering and Time Intelligence </a:t>
            </a:r>
            <a:r>
              <a:rPr lang="en-US" sz="2000" dirty="0">
                <a:solidFill>
                  <a:srgbClr val="F2C812"/>
                </a:solidFill>
              </a:rPr>
              <a:t>(20min)</a:t>
            </a:r>
            <a:endParaRPr lang="en-US" sz="2000" dirty="0"/>
          </a:p>
          <a:p>
            <a:pPr>
              <a:buClr>
                <a:srgbClr val="F2C812"/>
              </a:buClr>
            </a:pPr>
            <a:r>
              <a:rPr lang="en-US" sz="2000" dirty="0"/>
              <a:t>Many to Many with DAX </a:t>
            </a:r>
            <a:r>
              <a:rPr lang="en-US" sz="2000" dirty="0">
                <a:solidFill>
                  <a:srgbClr val="F2C812"/>
                </a:solidFill>
              </a:rPr>
              <a:t>(15min)</a:t>
            </a:r>
            <a:endParaRPr lang="en-US" sz="2000" dirty="0"/>
          </a:p>
          <a:p>
            <a:pPr>
              <a:buClr>
                <a:srgbClr val="F2C812"/>
              </a:buClr>
            </a:pPr>
            <a:r>
              <a:rPr lang="en-US" sz="2000" dirty="0"/>
              <a:t>Creating a Bridge Table </a:t>
            </a:r>
            <a:r>
              <a:rPr lang="en-US" sz="2000" dirty="0">
                <a:solidFill>
                  <a:srgbClr val="F2C812"/>
                </a:solidFill>
              </a:rPr>
              <a:t>(20min)</a:t>
            </a:r>
            <a:endParaRPr lang="en-US" sz="2000" dirty="0"/>
          </a:p>
          <a:p>
            <a:pPr>
              <a:buClr>
                <a:srgbClr val="F2C812"/>
              </a:buClr>
            </a:pPr>
            <a:r>
              <a:rPr lang="en-US" sz="2000" dirty="0"/>
              <a:t>Role Playing Tables with DAX </a:t>
            </a:r>
            <a:r>
              <a:rPr lang="en-US" sz="2000" dirty="0">
                <a:solidFill>
                  <a:srgbClr val="F2C812"/>
                </a:solidFill>
              </a:rPr>
              <a:t>(20min)</a:t>
            </a:r>
            <a:endParaRPr lang="en-US" sz="2000" dirty="0"/>
          </a:p>
          <a:p>
            <a:pPr>
              <a:buClr>
                <a:srgbClr val="F2C812"/>
              </a:buClr>
            </a:pPr>
            <a:r>
              <a:rPr lang="en-US" sz="2000" dirty="0"/>
              <a:t>Role Playing Tables without DAX </a:t>
            </a:r>
            <a:r>
              <a:rPr lang="en-US" sz="2000" dirty="0">
                <a:solidFill>
                  <a:srgbClr val="F2C812"/>
                </a:solidFill>
              </a:rPr>
              <a:t>(20min)</a:t>
            </a:r>
            <a:endParaRPr lang="en-US" sz="2000" dirty="0"/>
          </a:p>
          <a:p>
            <a:pPr>
              <a:buClr>
                <a:srgbClr val="F2C812"/>
              </a:buClr>
            </a:pPr>
            <a:r>
              <a:rPr lang="en-US" sz="2000" dirty="0"/>
              <a:t>Mismatched Granularities </a:t>
            </a:r>
            <a:r>
              <a:rPr lang="en-US" sz="2000" dirty="0">
                <a:solidFill>
                  <a:srgbClr val="F2C812"/>
                </a:solidFill>
              </a:rPr>
              <a:t>(30min)</a:t>
            </a:r>
            <a:endParaRPr lang="en-US" sz="2000" dirty="0"/>
          </a:p>
          <a:p>
            <a:pPr>
              <a:buClr>
                <a:srgbClr val="F2C812"/>
              </a:buClr>
            </a:pPr>
            <a:r>
              <a:rPr lang="en-US" sz="2000" dirty="0"/>
              <a:t>Weighted Allocation </a:t>
            </a:r>
            <a:r>
              <a:rPr lang="en-US" sz="2000" dirty="0">
                <a:solidFill>
                  <a:srgbClr val="F2C812"/>
                </a:solidFill>
              </a:rPr>
              <a:t>(20min)</a:t>
            </a:r>
            <a:endParaRPr lang="en-US" sz="2000" dirty="0"/>
          </a:p>
          <a:p>
            <a:pPr>
              <a:buClr>
                <a:srgbClr val="F2C812"/>
              </a:buClr>
            </a:pPr>
            <a:r>
              <a:rPr lang="en-US" sz="2000" dirty="0"/>
              <a:t>Data Refresh Overview </a:t>
            </a:r>
            <a:r>
              <a:rPr lang="en-US" sz="2000" dirty="0">
                <a:solidFill>
                  <a:srgbClr val="F2C812"/>
                </a:solidFill>
              </a:rPr>
              <a:t>(20min)</a:t>
            </a:r>
          </a:p>
          <a:p>
            <a:pPr>
              <a:buClr>
                <a:srgbClr val="F2C812"/>
              </a:buClr>
            </a:pPr>
            <a:r>
              <a:rPr lang="en-US" sz="2000" dirty="0"/>
              <a:t>Scheduling Data Refresh </a:t>
            </a:r>
            <a:r>
              <a:rPr lang="en-US" sz="2000" dirty="0">
                <a:solidFill>
                  <a:srgbClr val="F2C812"/>
                </a:solidFill>
              </a:rPr>
              <a:t>(20min)</a:t>
            </a:r>
          </a:p>
          <a:p>
            <a:pPr>
              <a:buClr>
                <a:srgbClr val="F2C812"/>
              </a:buClr>
            </a:pPr>
            <a:r>
              <a:rPr lang="en-US" sz="2000" dirty="0"/>
              <a:t>Implementing Row Level Security </a:t>
            </a:r>
            <a:r>
              <a:rPr lang="en-US" sz="2000" dirty="0">
                <a:solidFill>
                  <a:srgbClr val="F2C812"/>
                </a:solidFill>
              </a:rPr>
              <a:t>(20min)</a:t>
            </a:r>
          </a:p>
          <a:p>
            <a:pPr>
              <a:buClr>
                <a:srgbClr val="F2C812"/>
              </a:buClr>
            </a:pPr>
            <a:r>
              <a:rPr lang="en-US" sz="2000" dirty="0"/>
              <a:t>Implementing Dynamic Security </a:t>
            </a:r>
            <a:r>
              <a:rPr lang="en-US" sz="2000" dirty="0">
                <a:solidFill>
                  <a:srgbClr val="F2C812"/>
                </a:solidFill>
              </a:rPr>
              <a:t>(15min)</a:t>
            </a:r>
            <a:endParaRPr lang="en-US" sz="2000" dirty="0"/>
          </a:p>
          <a:p>
            <a:pPr>
              <a:buClr>
                <a:srgbClr val="F2C812"/>
              </a:buClr>
            </a:pPr>
            <a:endParaRPr lang="en-US" sz="2000" dirty="0"/>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15" name="Picture 14" descr="A close up of a logo&#10;&#10;Description generated with very high confidence">
            <a:hlinkClick r:id="rId5"/>
            <a:extLst>
              <a:ext uri="{FF2B5EF4-FFF2-40B4-BE49-F238E27FC236}">
                <a16:creationId xmlns:a16="http://schemas.microsoft.com/office/drawing/2014/main" id="{310F2862-2851-4E44-BD80-47B5D729DD9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90529645"/>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FFE8BE-5DC9-447D-8E04-9630133E1F6E}"/>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D9B7D2D9-979A-4B0F-9ADC-A5EC662B1264}"/>
              </a:ext>
            </a:extLst>
          </p:cNvPr>
          <p:cNvSpPr/>
          <p:nvPr/>
        </p:nvSpPr>
        <p:spPr>
          <a:xfrm>
            <a:off x="4748027" y="1560699"/>
            <a:ext cx="3529074" cy="1194377"/>
          </a:xfrm>
          <a:prstGeom prst="rect">
            <a:avLst/>
          </a:prstGeom>
        </p:spPr>
        <p:txBody>
          <a:bodyPr wrap="square">
            <a:spAutoFit/>
          </a:bodyPr>
          <a:lstStyle/>
          <a:p>
            <a:r>
              <a:rPr lang="en-US" dirty="0">
                <a:solidFill>
                  <a:srgbClr val="00B050"/>
                </a:solidFill>
              </a:rPr>
              <a:t>Calculate allows us to control the </a:t>
            </a:r>
            <a:r>
              <a:rPr lang="en-US" b="1" dirty="0">
                <a:solidFill>
                  <a:srgbClr val="7030A0"/>
                </a:solidFill>
              </a:rPr>
              <a:t>filter</a:t>
            </a:r>
            <a:r>
              <a:rPr lang="en-US" dirty="0">
                <a:solidFill>
                  <a:srgbClr val="00B050"/>
                </a:solidFill>
              </a:rPr>
              <a:t> context. It says use the </a:t>
            </a:r>
            <a:r>
              <a:rPr lang="en-US" b="1" dirty="0">
                <a:solidFill>
                  <a:srgbClr val="F2C812"/>
                </a:solidFill>
              </a:rPr>
              <a:t>bridge</a:t>
            </a:r>
            <a:r>
              <a:rPr lang="en-US" dirty="0">
                <a:solidFill>
                  <a:srgbClr val="00B050"/>
                </a:solidFill>
              </a:rPr>
              <a:t> table and pass the </a:t>
            </a:r>
            <a:r>
              <a:rPr lang="en-US" b="1" dirty="0">
                <a:solidFill>
                  <a:srgbClr val="7030A0"/>
                </a:solidFill>
              </a:rPr>
              <a:t>filter</a:t>
            </a:r>
            <a:r>
              <a:rPr lang="en-US" dirty="0">
                <a:solidFill>
                  <a:srgbClr val="00B050"/>
                </a:solidFill>
              </a:rPr>
              <a:t> through that </a:t>
            </a:r>
            <a:r>
              <a:rPr lang="en-US" b="1" dirty="0">
                <a:solidFill>
                  <a:srgbClr val="F2C812"/>
                </a:solidFill>
              </a:rPr>
              <a:t>bridge</a:t>
            </a:r>
            <a:r>
              <a:rPr lang="en-US" dirty="0">
                <a:solidFill>
                  <a:srgbClr val="00B050"/>
                </a:solidFill>
              </a:rPr>
              <a:t> table.</a:t>
            </a:r>
          </a:p>
        </p:txBody>
      </p:sp>
      <p:cxnSp>
        <p:nvCxnSpPr>
          <p:cNvPr id="11" name="Straight Arrow Connector 10">
            <a:extLst>
              <a:ext uri="{FF2B5EF4-FFF2-40B4-BE49-F238E27FC236}">
                <a16:creationId xmlns:a16="http://schemas.microsoft.com/office/drawing/2014/main" id="{0A1DA43C-5078-42C9-83F8-9FA6E55DE4D5}"/>
              </a:ext>
            </a:extLst>
          </p:cNvPr>
          <p:cNvCxnSpPr>
            <a:cxnSpLocks/>
          </p:cNvCxnSpPr>
          <p:nvPr/>
        </p:nvCxnSpPr>
        <p:spPr>
          <a:xfrm flipH="1">
            <a:off x="2897578" y="2067338"/>
            <a:ext cx="1700179" cy="0"/>
          </a:xfrm>
          <a:prstGeom prst="straightConnector1">
            <a:avLst/>
          </a:prstGeom>
          <a:ln w="50800">
            <a:solidFill>
              <a:srgbClr val="F2C81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372D77E-D83D-4708-89D1-1F68DF54CC08}"/>
              </a:ext>
            </a:extLst>
          </p:cNvPr>
          <p:cNvCxnSpPr>
            <a:cxnSpLocks/>
          </p:cNvCxnSpPr>
          <p:nvPr/>
        </p:nvCxnSpPr>
        <p:spPr>
          <a:xfrm flipH="1">
            <a:off x="2897578" y="1884887"/>
            <a:ext cx="1700179" cy="0"/>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662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3"/>
            <a:extLst>
              <a:ext uri="{FF2B5EF4-FFF2-40B4-BE49-F238E27FC236}">
                <a16:creationId xmlns:a16="http://schemas.microsoft.com/office/drawing/2014/main" id="{74742460-BA6E-4174-A7A0-F136ECBEB2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8E39326B-8F63-4EEA-B04F-4C602F00AF7B}"/>
              </a:ext>
            </a:extLst>
          </p:cNvPr>
          <p:cNvPicPr>
            <a:picLocks noChangeAspect="1"/>
          </p:cNvPicPr>
          <p:nvPr/>
        </p:nvPicPr>
        <p:blipFill>
          <a:blip r:embed="rId5"/>
          <a:stretch>
            <a:fillRect/>
          </a:stretch>
        </p:blipFill>
        <p:spPr>
          <a:xfrm>
            <a:off x="0" y="2677"/>
            <a:ext cx="12192000" cy="6852646"/>
          </a:xfrm>
          <a:prstGeom prst="rect">
            <a:avLst/>
          </a:prstGeom>
        </p:spPr>
      </p:pic>
      <p:sp>
        <p:nvSpPr>
          <p:cNvPr id="5" name="Rectangle 4">
            <a:extLst>
              <a:ext uri="{FF2B5EF4-FFF2-40B4-BE49-F238E27FC236}">
                <a16:creationId xmlns:a16="http://schemas.microsoft.com/office/drawing/2014/main" id="{EDE67965-678F-4377-8836-E799DF78741C}"/>
              </a:ext>
            </a:extLst>
          </p:cNvPr>
          <p:cNvSpPr/>
          <p:nvPr/>
        </p:nvSpPr>
        <p:spPr>
          <a:xfrm>
            <a:off x="4593481" y="2318325"/>
            <a:ext cx="3529074" cy="923330"/>
          </a:xfrm>
          <a:prstGeom prst="rect">
            <a:avLst/>
          </a:prstGeom>
        </p:spPr>
        <p:txBody>
          <a:bodyPr wrap="square">
            <a:spAutoFit/>
          </a:bodyPr>
          <a:lstStyle/>
          <a:p>
            <a:r>
              <a:rPr lang="en-US" dirty="0">
                <a:solidFill>
                  <a:srgbClr val="00B050"/>
                </a:solidFill>
              </a:rPr>
              <a:t>If we look at Time Intelligence, you can see it still works and now we have the best of both worlds.</a:t>
            </a:r>
          </a:p>
        </p:txBody>
      </p:sp>
      <p:sp>
        <p:nvSpPr>
          <p:cNvPr id="6" name="Rectangle 5">
            <a:extLst>
              <a:ext uri="{FF2B5EF4-FFF2-40B4-BE49-F238E27FC236}">
                <a16:creationId xmlns:a16="http://schemas.microsoft.com/office/drawing/2014/main" id="{E8545F99-6F13-47DB-9043-60D5B1122DDE}"/>
              </a:ext>
            </a:extLst>
          </p:cNvPr>
          <p:cNvSpPr/>
          <p:nvPr/>
        </p:nvSpPr>
        <p:spPr>
          <a:xfrm>
            <a:off x="3412902" y="4986069"/>
            <a:ext cx="4349045" cy="369332"/>
          </a:xfrm>
          <a:prstGeom prst="rect">
            <a:avLst/>
          </a:prstGeom>
        </p:spPr>
        <p:txBody>
          <a:bodyPr wrap="square">
            <a:spAutoFit/>
          </a:bodyPr>
          <a:lstStyle/>
          <a:p>
            <a:r>
              <a:rPr lang="en-US" dirty="0">
                <a:solidFill>
                  <a:srgbClr val="00B050"/>
                </a:solidFill>
              </a:rPr>
              <a:t>Now, we have solved the business problem!</a:t>
            </a:r>
          </a:p>
        </p:txBody>
      </p:sp>
    </p:spTree>
    <p:extLst>
      <p:ext uri="{BB962C8B-B14F-4D97-AF65-F5344CB8AC3E}">
        <p14:creationId xmlns:p14="http://schemas.microsoft.com/office/powerpoint/2010/main" val="2016965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8F625C3-09C6-46B0-9551-6A6E934A58A0}"/>
              </a:ext>
            </a:extLst>
          </p:cNvPr>
          <p:cNvSpPr txBox="1">
            <a:spLocks/>
          </p:cNvSpPr>
          <p:nvPr/>
        </p:nvSpPr>
        <p:spPr>
          <a:xfrm>
            <a:off x="6373093" y="1507382"/>
            <a:ext cx="5421341" cy="50625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Pop-Up Quiz # 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hlinkClick r:id="rId3"/>
              </a:rPr>
              <a:t>bit.ly/pbi18</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Review</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4" name="Title 1">
            <a:extLst>
              <a:ext uri="{FF2B5EF4-FFF2-40B4-BE49-F238E27FC236}">
                <a16:creationId xmlns:a16="http://schemas.microsoft.com/office/drawing/2014/main" id="{C8165EFA-0A8B-4CC4-8A30-E29E559761FD}"/>
              </a:ext>
            </a:extLst>
          </p:cNvPr>
          <p:cNvSpPr txBox="1">
            <a:spLocks/>
          </p:cNvSpPr>
          <p:nvPr/>
        </p:nvSpPr>
        <p:spPr>
          <a:xfrm>
            <a:off x="268927" y="1507381"/>
            <a:ext cx="4665930"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Bi-Directional Filtering</a:t>
            </a:r>
          </a:p>
        </p:txBody>
      </p:sp>
      <p:sp>
        <p:nvSpPr>
          <p:cNvPr id="28" name="Title 1">
            <a:extLst>
              <a:ext uri="{FF2B5EF4-FFF2-40B4-BE49-F238E27FC236}">
                <a16:creationId xmlns:a16="http://schemas.microsoft.com/office/drawing/2014/main" id="{00A78CCA-93AC-4B7E-A65D-56AC8D857996}"/>
              </a:ext>
            </a:extLst>
          </p:cNvPr>
          <p:cNvSpPr txBox="1">
            <a:spLocks/>
          </p:cNvSpPr>
          <p:nvPr/>
        </p:nvSpPr>
        <p:spPr>
          <a:xfrm>
            <a:off x="268927" y="3507315"/>
            <a:ext cx="7801016" cy="4919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Many to Many with DAX</a:t>
            </a:r>
            <a:endParaRPr kumimoji="0" lang="en-US" sz="32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9" name="Title 1">
            <a:extLst>
              <a:ext uri="{FF2B5EF4-FFF2-40B4-BE49-F238E27FC236}">
                <a16:creationId xmlns:a16="http://schemas.microsoft.com/office/drawing/2014/main" id="{1A084E5C-6286-4140-BEBE-FDF7F9AD5977}"/>
              </a:ext>
            </a:extLst>
          </p:cNvPr>
          <p:cNvSpPr txBox="1">
            <a:spLocks/>
          </p:cNvSpPr>
          <p:nvPr/>
        </p:nvSpPr>
        <p:spPr>
          <a:xfrm>
            <a:off x="793007" y="4046328"/>
            <a:ext cx="9439564" cy="195282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Specifically the reason why we don’t use this anymore is because now we can just turn on Both directions, which we didn’t have in the past.</a:t>
            </a:r>
          </a:p>
        </p:txBody>
      </p:sp>
      <p:pic>
        <p:nvPicPr>
          <p:cNvPr id="31" name="Picture 30" descr="A close up of a logo&#10;&#10;Description generated with very high confidence">
            <a:hlinkClick r:id="rId4"/>
            <a:extLst>
              <a:ext uri="{FF2B5EF4-FFF2-40B4-BE49-F238E27FC236}">
                <a16:creationId xmlns:a16="http://schemas.microsoft.com/office/drawing/2014/main" id="{388FFFBA-97B7-43F2-98E8-73454EB19E1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Title 1">
            <a:extLst>
              <a:ext uri="{FF2B5EF4-FFF2-40B4-BE49-F238E27FC236}">
                <a16:creationId xmlns:a16="http://schemas.microsoft.com/office/drawing/2014/main" id="{E0FB3687-BBDD-4EC9-90BE-5E23EFA9AD87}"/>
              </a:ext>
            </a:extLst>
          </p:cNvPr>
          <p:cNvSpPr txBox="1">
            <a:spLocks/>
          </p:cNvSpPr>
          <p:nvPr/>
        </p:nvSpPr>
        <p:spPr>
          <a:xfrm>
            <a:off x="793007" y="2046394"/>
            <a:ext cx="5025901" cy="11678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Problem with the date table</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Segoe UI Light" panose="020B0502040204020203" pitchFamily="34" charset="0"/>
                <a:cs typeface="Segoe UI Light" panose="020B0502040204020203" pitchFamily="34" charset="0"/>
              </a:rPr>
              <a:t>Solving the problem using DAX</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363487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kern="1200" dirty="0">
                <a:solidFill>
                  <a:srgbClr val="FFFFFF"/>
                </a:solidFill>
                <a:latin typeface="Segoe UI Light" panose="020B0502040204020203" pitchFamily="34" charset="0"/>
                <a:cs typeface="Segoe UI Light" panose="020B0502040204020203" pitchFamily="34" charset="0"/>
              </a:rPr>
              <a:t>Advanced Data Modeling</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kern="1200" dirty="0">
                <a:solidFill>
                  <a:srgbClr val="FFFFFF"/>
                </a:solidFill>
                <a:latin typeface="Segoe UI Light" panose="020B0502040204020203" pitchFamily="34" charset="0"/>
                <a:cs typeface="Segoe UI Light" panose="020B0502040204020203" pitchFamily="34" charset="0"/>
              </a:rPr>
              <a:t>Creating a Bridge Table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3" name="Rectangle 2">
            <a:extLst>
              <a:ext uri="{FF2B5EF4-FFF2-40B4-BE49-F238E27FC236}">
                <a16:creationId xmlns:a16="http://schemas.microsoft.com/office/drawing/2014/main" id="{1B067A84-9C8E-4FCC-BAA2-8B65820ED5A3}"/>
              </a:ext>
            </a:extLst>
          </p:cNvPr>
          <p:cNvSpPr/>
          <p:nvPr/>
        </p:nvSpPr>
        <p:spPr>
          <a:xfrm>
            <a:off x="629391" y="5114835"/>
            <a:ext cx="10842127" cy="1200329"/>
          </a:xfrm>
          <a:prstGeom prst="rect">
            <a:avLst/>
          </a:prstGeom>
        </p:spPr>
        <p:txBody>
          <a:bodyPr wrap="square">
            <a:spAutoFit/>
          </a:bodyPr>
          <a:lstStyle/>
          <a:p>
            <a:r>
              <a:rPr lang="en-US" dirty="0"/>
              <a:t>Lets discuss the concept of building a bridge table. Users will bring multiple tables and try to build a relationship between them but they can’t cause there’s no valid relationship to be built. It goes back to this concept of a Many to Many relationship bridge table.  So we’ll cover why we need a bridge and what it looks like in a very simple example.</a:t>
            </a:r>
          </a:p>
        </p:txBody>
      </p:sp>
    </p:spTree>
    <p:extLst>
      <p:ext uri="{BB962C8B-B14F-4D97-AF65-F5344CB8AC3E}">
        <p14:creationId xmlns:p14="http://schemas.microsoft.com/office/powerpoint/2010/main" val="3073419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Creating a Bridge</a:t>
            </a:r>
            <a:r>
              <a:rPr kumimoji="0" lang="en-US" sz="47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Table (Factless Fact)</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1" name="Title 1">
            <a:extLst>
              <a:ext uri="{FF2B5EF4-FFF2-40B4-BE49-F238E27FC236}">
                <a16:creationId xmlns:a16="http://schemas.microsoft.com/office/drawing/2014/main" id="{2266E779-9364-4F6D-9878-056397ECA861}"/>
              </a:ext>
            </a:extLst>
          </p:cNvPr>
          <p:cNvSpPr txBox="1">
            <a:spLocks/>
          </p:cNvSpPr>
          <p:nvPr/>
        </p:nvSpPr>
        <p:spPr>
          <a:xfrm>
            <a:off x="268927" y="4953991"/>
            <a:ext cx="11476934" cy="157469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 bridge table</a:t>
            </a:r>
            <a:r>
              <a:rPr kumimoji="0" lang="en-US" sz="20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is a table that essentially stores a relationship between two tables. </a:t>
            </a:r>
            <a:r>
              <a:rPr lang="en-US" sz="2000" dirty="0">
                <a:solidFill>
                  <a:prstClr val="white"/>
                </a:solidFill>
                <a:latin typeface="Segoe UI Light" panose="020B0502040204020203" pitchFamily="34" charset="0"/>
                <a:cs typeface="Segoe UI Light" panose="020B0502040204020203" pitchFamily="34" charset="0"/>
              </a:rPr>
              <a:t>What most people do, is add the </a:t>
            </a:r>
            <a:r>
              <a:rPr lang="en-US" sz="2000" dirty="0" err="1">
                <a:solidFill>
                  <a:prstClr val="white"/>
                </a:solidFill>
                <a:latin typeface="Segoe UI Light" panose="020B0502040204020203" pitchFamily="34" charset="0"/>
                <a:cs typeface="Segoe UI Light" panose="020B0502040204020203" pitchFamily="34" charset="0"/>
              </a:rPr>
              <a:t>JobID</a:t>
            </a:r>
            <a:r>
              <a:rPr lang="en-US" sz="2000" dirty="0">
                <a:solidFill>
                  <a:prstClr val="white"/>
                </a:solidFill>
                <a:latin typeface="Segoe UI Light" panose="020B0502040204020203" pitchFamily="34" charset="0"/>
                <a:cs typeface="Segoe UI Light" panose="020B0502040204020203" pitchFamily="34" charset="0"/>
              </a:rPr>
              <a:t> to the Customers table. That works one time, until you have a customer that’s had multiple jobs in the last few months; therefore, this doesn’t work anymore. So that’s not a good way to build a relationship and a lot of times that’s not even an option. A better way is a bridge table. Each customer will have an entry in the bridge table for each job that they held, plus other attributes </a:t>
            </a:r>
            <a:r>
              <a:rPr lang="en-US" sz="2000" dirty="0" err="1">
                <a:solidFill>
                  <a:prstClr val="white"/>
                </a:solidFill>
                <a:latin typeface="Segoe UI Light" panose="020B0502040204020203" pitchFamily="34" charset="0"/>
                <a:cs typeface="Segoe UI Light" panose="020B0502040204020203" pitchFamily="34" charset="0"/>
              </a:rPr>
              <a:t>ie</a:t>
            </a:r>
            <a:r>
              <a:rPr lang="en-US" sz="2000" dirty="0">
                <a:solidFill>
                  <a:prstClr val="white"/>
                </a:solidFill>
                <a:latin typeface="Segoe UI Light" panose="020B0502040204020203" pitchFamily="34" charset="0"/>
                <a:cs typeface="Segoe UI Light" panose="020B0502040204020203" pitchFamily="34" charset="0"/>
              </a:rPr>
              <a:t>. start date, etc.</a:t>
            </a:r>
            <a:endPar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aphicFrame>
        <p:nvGraphicFramePr>
          <p:cNvPr id="9" name="Table 8">
            <a:extLst>
              <a:ext uri="{FF2B5EF4-FFF2-40B4-BE49-F238E27FC236}">
                <a16:creationId xmlns:a16="http://schemas.microsoft.com/office/drawing/2014/main" id="{B379ACED-4E09-43E2-B2EF-9D9AE859806C}"/>
              </a:ext>
            </a:extLst>
          </p:cNvPr>
          <p:cNvGraphicFramePr>
            <a:graphicFrameLocks noGrp="1"/>
          </p:cNvGraphicFramePr>
          <p:nvPr>
            <p:extLst>
              <p:ext uri="{D42A27DB-BD31-4B8C-83A1-F6EECF244321}">
                <p14:modId xmlns:p14="http://schemas.microsoft.com/office/powerpoint/2010/main" val="3213570257"/>
              </p:ext>
            </p:extLst>
          </p:nvPr>
        </p:nvGraphicFramePr>
        <p:xfrm>
          <a:off x="1789591" y="1505674"/>
          <a:ext cx="1915060" cy="1518356"/>
        </p:xfrm>
        <a:graphic>
          <a:graphicData uri="http://schemas.openxmlformats.org/drawingml/2006/table">
            <a:tbl>
              <a:tblPr firstRow="1" bandRow="1">
                <a:tableStyleId>{5C22544A-7EE6-4342-B048-85BDC9FD1C3A}</a:tableStyleId>
              </a:tblPr>
              <a:tblGrid>
                <a:gridCol w="1915060">
                  <a:extLst>
                    <a:ext uri="{9D8B030D-6E8A-4147-A177-3AD203B41FA5}">
                      <a16:colId xmlns:a16="http://schemas.microsoft.com/office/drawing/2014/main" val="1231649689"/>
                    </a:ext>
                  </a:extLst>
                </a:gridCol>
              </a:tblGrid>
              <a:tr h="379589">
                <a:tc>
                  <a:txBody>
                    <a:bodyPr/>
                    <a:lstStyle/>
                    <a:p>
                      <a:r>
                        <a:rPr lang="en-US" dirty="0"/>
                        <a:t>Customers</a:t>
                      </a:r>
                    </a:p>
                  </a:txBody>
                  <a:tcPr/>
                </a:tc>
                <a:extLst>
                  <a:ext uri="{0D108BD9-81ED-4DB2-BD59-A6C34878D82A}">
                    <a16:rowId xmlns:a16="http://schemas.microsoft.com/office/drawing/2014/main" val="677584064"/>
                  </a:ext>
                </a:extLst>
              </a:tr>
              <a:tr h="379589">
                <a:tc>
                  <a:txBody>
                    <a:bodyPr/>
                    <a:lstStyle/>
                    <a:p>
                      <a:r>
                        <a:rPr lang="en-US" dirty="0"/>
                        <a:t>     </a:t>
                      </a:r>
                      <a:r>
                        <a:rPr lang="en-US" dirty="0" err="1"/>
                        <a:t>CustomerID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CustomerName</a:t>
                      </a:r>
                      <a:endParaRPr lang="en-US" dirty="0"/>
                    </a:p>
                  </a:txBody>
                  <a:tcPr/>
                </a:tc>
                <a:extLst>
                  <a:ext uri="{0D108BD9-81ED-4DB2-BD59-A6C34878D82A}">
                    <a16:rowId xmlns:a16="http://schemas.microsoft.com/office/drawing/2014/main" val="3542473306"/>
                  </a:ext>
                </a:extLst>
              </a:tr>
              <a:tr h="379589">
                <a:tc>
                  <a:txBody>
                    <a:bodyPr/>
                    <a:lstStyle/>
                    <a:p>
                      <a:r>
                        <a:rPr lang="en-US" dirty="0"/>
                        <a:t>     Address</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CD08BA33-9DFE-4F5B-9B5E-C9DC0CEBF4C4}"/>
              </a:ext>
            </a:extLst>
          </p:cNvPr>
          <p:cNvGraphicFramePr>
            <a:graphicFrameLocks noGrp="1"/>
          </p:cNvGraphicFramePr>
          <p:nvPr>
            <p:extLst>
              <p:ext uri="{D42A27DB-BD31-4B8C-83A1-F6EECF244321}">
                <p14:modId xmlns:p14="http://schemas.microsoft.com/office/powerpoint/2010/main" val="1741089192"/>
              </p:ext>
            </p:extLst>
          </p:nvPr>
        </p:nvGraphicFramePr>
        <p:xfrm>
          <a:off x="5138157" y="3032316"/>
          <a:ext cx="2082039" cy="1518356"/>
        </p:xfrm>
        <a:graphic>
          <a:graphicData uri="http://schemas.openxmlformats.org/drawingml/2006/table">
            <a:tbl>
              <a:tblPr firstRow="1" bandRow="1">
                <a:tableStyleId>{5C22544A-7EE6-4342-B048-85BDC9FD1C3A}</a:tableStyleId>
              </a:tblPr>
              <a:tblGrid>
                <a:gridCol w="2082039">
                  <a:extLst>
                    <a:ext uri="{9D8B030D-6E8A-4147-A177-3AD203B41FA5}">
                      <a16:colId xmlns:a16="http://schemas.microsoft.com/office/drawing/2014/main" val="1231649689"/>
                    </a:ext>
                  </a:extLst>
                </a:gridCol>
              </a:tblGrid>
              <a:tr h="379589">
                <a:tc>
                  <a:txBody>
                    <a:bodyPr/>
                    <a:lstStyle/>
                    <a:p>
                      <a:r>
                        <a:rPr lang="en-US" dirty="0" err="1"/>
                        <a:t>CustomerJobBridge</a:t>
                      </a:r>
                      <a:endParaRPr lang="en-US" dirty="0"/>
                    </a:p>
                  </a:txBody>
                  <a:tcPr/>
                </a:tc>
                <a:extLst>
                  <a:ext uri="{0D108BD9-81ED-4DB2-BD59-A6C34878D82A}">
                    <a16:rowId xmlns:a16="http://schemas.microsoft.com/office/drawing/2014/main" val="677584064"/>
                  </a:ext>
                </a:extLst>
              </a:tr>
              <a:tr h="379589">
                <a:tc>
                  <a:txBody>
                    <a:bodyPr/>
                    <a:lstStyle/>
                    <a:p>
                      <a:r>
                        <a:rPr lang="en-US" dirty="0"/>
                        <a:t>     </a:t>
                      </a:r>
                      <a:r>
                        <a:rPr lang="en-US" dirty="0" err="1"/>
                        <a:t>BridgeID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CustomerID</a:t>
                      </a:r>
                      <a:endParaRPr lang="en-US" dirty="0"/>
                    </a:p>
                  </a:txBody>
                  <a:tcPr/>
                </a:tc>
                <a:extLst>
                  <a:ext uri="{0D108BD9-81ED-4DB2-BD59-A6C34878D82A}">
                    <a16:rowId xmlns:a16="http://schemas.microsoft.com/office/drawing/2014/main" val="3542473306"/>
                  </a:ext>
                </a:extLst>
              </a:tr>
              <a:tr h="379589">
                <a:tc>
                  <a:txBody>
                    <a:bodyPr/>
                    <a:lstStyle/>
                    <a:p>
                      <a:r>
                        <a:rPr lang="en-US" dirty="0"/>
                        <a:t>     </a:t>
                      </a:r>
                      <a:r>
                        <a:rPr lang="en-US" dirty="0" err="1"/>
                        <a:t>JobID</a:t>
                      </a:r>
                      <a:endParaRPr lang="en-US" dirty="0"/>
                    </a:p>
                  </a:txBody>
                  <a:tcPr/>
                </a:tc>
                <a:extLst>
                  <a:ext uri="{0D108BD9-81ED-4DB2-BD59-A6C34878D82A}">
                    <a16:rowId xmlns:a16="http://schemas.microsoft.com/office/drawing/2014/main" val="1324232117"/>
                  </a:ext>
                </a:extLst>
              </a:tr>
            </a:tbl>
          </a:graphicData>
        </a:graphic>
      </p:graphicFrame>
      <p:graphicFrame>
        <p:nvGraphicFramePr>
          <p:cNvPr id="16" name="Table 15">
            <a:extLst>
              <a:ext uri="{FF2B5EF4-FFF2-40B4-BE49-F238E27FC236}">
                <a16:creationId xmlns:a16="http://schemas.microsoft.com/office/drawing/2014/main" id="{CF7BCA50-17AE-4ABC-BC64-7FEDB7C120F6}"/>
              </a:ext>
            </a:extLst>
          </p:cNvPr>
          <p:cNvGraphicFramePr>
            <a:graphicFrameLocks noGrp="1"/>
          </p:cNvGraphicFramePr>
          <p:nvPr>
            <p:extLst>
              <p:ext uri="{D42A27DB-BD31-4B8C-83A1-F6EECF244321}">
                <p14:modId xmlns:p14="http://schemas.microsoft.com/office/powerpoint/2010/main" val="3830263868"/>
              </p:ext>
            </p:extLst>
          </p:nvPr>
        </p:nvGraphicFramePr>
        <p:xfrm>
          <a:off x="8487348" y="1513960"/>
          <a:ext cx="1915061" cy="1518356"/>
        </p:xfrm>
        <a:graphic>
          <a:graphicData uri="http://schemas.openxmlformats.org/drawingml/2006/table">
            <a:tbl>
              <a:tblPr firstRow="1" bandRow="1">
                <a:tableStyleId>{5C22544A-7EE6-4342-B048-85BDC9FD1C3A}</a:tableStyleId>
              </a:tblPr>
              <a:tblGrid>
                <a:gridCol w="1915061">
                  <a:extLst>
                    <a:ext uri="{9D8B030D-6E8A-4147-A177-3AD203B41FA5}">
                      <a16:colId xmlns:a16="http://schemas.microsoft.com/office/drawing/2014/main" val="1231649689"/>
                    </a:ext>
                  </a:extLst>
                </a:gridCol>
              </a:tblGrid>
              <a:tr h="379589">
                <a:tc>
                  <a:txBody>
                    <a:bodyPr/>
                    <a:lstStyle/>
                    <a:p>
                      <a:r>
                        <a:rPr lang="en-US" dirty="0"/>
                        <a:t>Jobs</a:t>
                      </a:r>
                    </a:p>
                  </a:txBody>
                  <a:tcPr/>
                </a:tc>
                <a:extLst>
                  <a:ext uri="{0D108BD9-81ED-4DB2-BD59-A6C34878D82A}">
                    <a16:rowId xmlns:a16="http://schemas.microsoft.com/office/drawing/2014/main" val="677584064"/>
                  </a:ext>
                </a:extLst>
              </a:tr>
              <a:tr h="379589">
                <a:tc>
                  <a:txBody>
                    <a:bodyPr/>
                    <a:lstStyle/>
                    <a:p>
                      <a:r>
                        <a:rPr lang="en-US" dirty="0"/>
                        <a:t>     </a:t>
                      </a:r>
                      <a:r>
                        <a:rPr lang="en-US" dirty="0" err="1"/>
                        <a:t>JobID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JobName</a:t>
                      </a:r>
                      <a:endParaRPr lang="en-US" dirty="0"/>
                    </a:p>
                  </a:txBody>
                  <a:tcPr/>
                </a:tc>
                <a:extLst>
                  <a:ext uri="{0D108BD9-81ED-4DB2-BD59-A6C34878D82A}">
                    <a16:rowId xmlns:a16="http://schemas.microsoft.com/office/drawing/2014/main" val="3542473306"/>
                  </a:ext>
                </a:extLst>
              </a:tr>
              <a:tr h="379589">
                <a:tc>
                  <a:txBody>
                    <a:bodyPr/>
                    <a:lstStyle/>
                    <a:p>
                      <a:r>
                        <a:rPr lang="en-US" dirty="0"/>
                        <a:t>     Description</a:t>
                      </a:r>
                    </a:p>
                  </a:txBody>
                  <a:tcPr/>
                </a:tc>
                <a:extLst>
                  <a:ext uri="{0D108BD9-81ED-4DB2-BD59-A6C34878D82A}">
                    <a16:rowId xmlns:a16="http://schemas.microsoft.com/office/drawing/2014/main" val="1324232117"/>
                  </a:ext>
                </a:extLst>
              </a:tr>
            </a:tbl>
          </a:graphicData>
        </a:graphic>
      </p:graphicFrame>
      <p:cxnSp>
        <p:nvCxnSpPr>
          <p:cNvPr id="3" name="Straight Connector 2">
            <a:extLst>
              <a:ext uri="{FF2B5EF4-FFF2-40B4-BE49-F238E27FC236}">
                <a16:creationId xmlns:a16="http://schemas.microsoft.com/office/drawing/2014/main" id="{8657989D-628D-4CA7-87E0-8B9419C0B888}"/>
              </a:ext>
            </a:extLst>
          </p:cNvPr>
          <p:cNvCxnSpPr>
            <a:cxnSpLocks/>
          </p:cNvCxnSpPr>
          <p:nvPr/>
        </p:nvCxnSpPr>
        <p:spPr>
          <a:xfrm>
            <a:off x="3883231" y="2072697"/>
            <a:ext cx="440574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F0CC9E3-A39C-4F1C-BB54-1554B54EE063}"/>
              </a:ext>
            </a:extLst>
          </p:cNvPr>
          <p:cNvSpPr/>
          <p:nvPr/>
        </p:nvSpPr>
        <p:spPr>
          <a:xfrm>
            <a:off x="2054432" y="1880542"/>
            <a:ext cx="1341912" cy="38431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95FD0FA-7E3A-4127-B816-2BB7926163BC}"/>
              </a:ext>
            </a:extLst>
          </p:cNvPr>
          <p:cNvSpPr/>
          <p:nvPr/>
        </p:nvSpPr>
        <p:spPr>
          <a:xfrm>
            <a:off x="8676487" y="1880542"/>
            <a:ext cx="815891" cy="384310"/>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lose">
            <a:extLst>
              <a:ext uri="{FF2B5EF4-FFF2-40B4-BE49-F238E27FC236}">
                <a16:creationId xmlns:a16="http://schemas.microsoft.com/office/drawing/2014/main" id="{9B5DC9DC-5F4E-45ED-B2E7-55E82C05E9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1615497"/>
            <a:ext cx="914400" cy="914400"/>
          </a:xfrm>
          <a:prstGeom prst="rect">
            <a:avLst/>
          </a:prstGeom>
        </p:spPr>
      </p:pic>
    </p:spTree>
    <p:extLst>
      <p:ext uri="{BB962C8B-B14F-4D97-AF65-F5344CB8AC3E}">
        <p14:creationId xmlns:p14="http://schemas.microsoft.com/office/powerpoint/2010/main" val="151597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7" grpId="0" animBg="1"/>
      <p:bldP spid="1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 name="Title 1">
            <a:extLst>
              <a:ext uri="{FF2B5EF4-FFF2-40B4-BE49-F238E27FC236}">
                <a16:creationId xmlns:a16="http://schemas.microsoft.com/office/drawing/2014/main" id="{C9BD7AD6-F138-447B-84BF-6BC088D204CC}"/>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Creating a Bridge</a:t>
            </a:r>
            <a:r>
              <a:rPr kumimoji="0" lang="en-US" sz="47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Table (Factless Fact)</a:t>
            </a:r>
            <a:endParaRPr kumimoji="0" lang="en-US" sz="4700" b="0" i="1"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21" name="Title 1">
            <a:extLst>
              <a:ext uri="{FF2B5EF4-FFF2-40B4-BE49-F238E27FC236}">
                <a16:creationId xmlns:a16="http://schemas.microsoft.com/office/drawing/2014/main" id="{2266E779-9364-4F6D-9878-056397ECA861}"/>
              </a:ext>
            </a:extLst>
          </p:cNvPr>
          <p:cNvSpPr txBox="1">
            <a:spLocks/>
          </p:cNvSpPr>
          <p:nvPr/>
        </p:nvSpPr>
        <p:spPr>
          <a:xfrm>
            <a:off x="268927" y="4953991"/>
            <a:ext cx="11476934" cy="157469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A bridge table</a:t>
            </a:r>
            <a:r>
              <a:rPr kumimoji="0" lang="en-US" sz="2000" b="0" i="0" u="none" strike="noStrike" kern="1200" cap="none" spc="0" normalizeH="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 is a table that essentially stores a relationship between two tables. </a:t>
            </a:r>
            <a:r>
              <a:rPr lang="en-US" sz="2000" dirty="0">
                <a:solidFill>
                  <a:prstClr val="white"/>
                </a:solidFill>
                <a:latin typeface="Segoe UI Light" panose="020B0502040204020203" pitchFamily="34" charset="0"/>
                <a:cs typeface="Segoe UI Light" panose="020B0502040204020203" pitchFamily="34" charset="0"/>
              </a:rPr>
              <a:t>What most people do, is add the </a:t>
            </a:r>
            <a:r>
              <a:rPr lang="en-US" sz="2000" dirty="0" err="1">
                <a:solidFill>
                  <a:prstClr val="white"/>
                </a:solidFill>
                <a:latin typeface="Segoe UI Light" panose="020B0502040204020203" pitchFamily="34" charset="0"/>
                <a:cs typeface="Segoe UI Light" panose="020B0502040204020203" pitchFamily="34" charset="0"/>
              </a:rPr>
              <a:t>JobID</a:t>
            </a:r>
            <a:r>
              <a:rPr lang="en-US" sz="2000" dirty="0">
                <a:solidFill>
                  <a:prstClr val="white"/>
                </a:solidFill>
                <a:latin typeface="Segoe UI Light" panose="020B0502040204020203" pitchFamily="34" charset="0"/>
                <a:cs typeface="Segoe UI Light" panose="020B0502040204020203" pitchFamily="34" charset="0"/>
              </a:rPr>
              <a:t> to the Customers table. That works one time, until you have a customer that’s had multiple jobs in the last few months; therefore, this doesn’t work anymore. So that’s not a good way to build a relationship and a lot of times that’s not even an option. A better way is a bridge table. Each customer will have an entry in the bridge table for each job that they held, plus other attributes </a:t>
            </a:r>
            <a:r>
              <a:rPr lang="en-US" sz="2000" dirty="0" err="1">
                <a:solidFill>
                  <a:prstClr val="white"/>
                </a:solidFill>
                <a:latin typeface="Segoe UI Light" panose="020B0502040204020203" pitchFamily="34" charset="0"/>
                <a:cs typeface="Segoe UI Light" panose="020B0502040204020203" pitchFamily="34" charset="0"/>
              </a:rPr>
              <a:t>ie</a:t>
            </a:r>
            <a:r>
              <a:rPr lang="en-US" sz="2000" dirty="0">
                <a:solidFill>
                  <a:prstClr val="white"/>
                </a:solidFill>
                <a:latin typeface="Segoe UI Light" panose="020B0502040204020203" pitchFamily="34" charset="0"/>
                <a:cs typeface="Segoe UI Light" panose="020B0502040204020203" pitchFamily="34" charset="0"/>
              </a:rPr>
              <a:t>. start date, etc.</a:t>
            </a:r>
            <a:endPar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34" name="Picture 33" descr="A close up of a logo&#10;&#10;Description generated with very high confidence">
            <a:hlinkClick r:id="rId3"/>
            <a:extLst>
              <a:ext uri="{FF2B5EF4-FFF2-40B4-BE49-F238E27FC236}">
                <a16:creationId xmlns:a16="http://schemas.microsoft.com/office/drawing/2014/main" id="{55596590-AD84-4B34-A76F-8858834678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aphicFrame>
        <p:nvGraphicFramePr>
          <p:cNvPr id="9" name="Table 8">
            <a:extLst>
              <a:ext uri="{FF2B5EF4-FFF2-40B4-BE49-F238E27FC236}">
                <a16:creationId xmlns:a16="http://schemas.microsoft.com/office/drawing/2014/main" id="{B379ACED-4E09-43E2-B2EF-9D9AE859806C}"/>
              </a:ext>
            </a:extLst>
          </p:cNvPr>
          <p:cNvGraphicFramePr>
            <a:graphicFrameLocks noGrp="1"/>
          </p:cNvGraphicFramePr>
          <p:nvPr>
            <p:extLst/>
          </p:nvPr>
        </p:nvGraphicFramePr>
        <p:xfrm>
          <a:off x="1789591" y="1505674"/>
          <a:ext cx="1915060" cy="1518356"/>
        </p:xfrm>
        <a:graphic>
          <a:graphicData uri="http://schemas.openxmlformats.org/drawingml/2006/table">
            <a:tbl>
              <a:tblPr firstRow="1" bandRow="1">
                <a:tableStyleId>{5C22544A-7EE6-4342-B048-85BDC9FD1C3A}</a:tableStyleId>
              </a:tblPr>
              <a:tblGrid>
                <a:gridCol w="1915060">
                  <a:extLst>
                    <a:ext uri="{9D8B030D-6E8A-4147-A177-3AD203B41FA5}">
                      <a16:colId xmlns:a16="http://schemas.microsoft.com/office/drawing/2014/main" val="1231649689"/>
                    </a:ext>
                  </a:extLst>
                </a:gridCol>
              </a:tblGrid>
              <a:tr h="379589">
                <a:tc>
                  <a:txBody>
                    <a:bodyPr/>
                    <a:lstStyle/>
                    <a:p>
                      <a:r>
                        <a:rPr lang="en-US" dirty="0"/>
                        <a:t>Customers</a:t>
                      </a:r>
                    </a:p>
                  </a:txBody>
                  <a:tcPr/>
                </a:tc>
                <a:extLst>
                  <a:ext uri="{0D108BD9-81ED-4DB2-BD59-A6C34878D82A}">
                    <a16:rowId xmlns:a16="http://schemas.microsoft.com/office/drawing/2014/main" val="677584064"/>
                  </a:ext>
                </a:extLst>
              </a:tr>
              <a:tr h="379589">
                <a:tc>
                  <a:txBody>
                    <a:bodyPr/>
                    <a:lstStyle/>
                    <a:p>
                      <a:r>
                        <a:rPr lang="en-US" dirty="0"/>
                        <a:t>     </a:t>
                      </a:r>
                      <a:r>
                        <a:rPr lang="en-US" dirty="0" err="1"/>
                        <a:t>CustomerID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CustomerName</a:t>
                      </a:r>
                      <a:endParaRPr lang="en-US" dirty="0"/>
                    </a:p>
                  </a:txBody>
                  <a:tcPr/>
                </a:tc>
                <a:extLst>
                  <a:ext uri="{0D108BD9-81ED-4DB2-BD59-A6C34878D82A}">
                    <a16:rowId xmlns:a16="http://schemas.microsoft.com/office/drawing/2014/main" val="3542473306"/>
                  </a:ext>
                </a:extLst>
              </a:tr>
              <a:tr h="379589">
                <a:tc>
                  <a:txBody>
                    <a:bodyPr/>
                    <a:lstStyle/>
                    <a:p>
                      <a:r>
                        <a:rPr lang="en-US" dirty="0"/>
                        <a:t>     Address</a:t>
                      </a:r>
                    </a:p>
                  </a:txBody>
                  <a:tcPr/>
                </a:tc>
                <a:extLst>
                  <a:ext uri="{0D108BD9-81ED-4DB2-BD59-A6C34878D82A}">
                    <a16:rowId xmlns:a16="http://schemas.microsoft.com/office/drawing/2014/main" val="1324232117"/>
                  </a:ext>
                </a:extLst>
              </a:tr>
            </a:tbl>
          </a:graphicData>
        </a:graphic>
      </p:graphicFrame>
      <p:graphicFrame>
        <p:nvGraphicFramePr>
          <p:cNvPr id="12" name="Table 11">
            <a:extLst>
              <a:ext uri="{FF2B5EF4-FFF2-40B4-BE49-F238E27FC236}">
                <a16:creationId xmlns:a16="http://schemas.microsoft.com/office/drawing/2014/main" id="{CD08BA33-9DFE-4F5B-9B5E-C9DC0CEBF4C4}"/>
              </a:ext>
            </a:extLst>
          </p:cNvPr>
          <p:cNvGraphicFramePr>
            <a:graphicFrameLocks noGrp="1"/>
          </p:cNvGraphicFramePr>
          <p:nvPr>
            <p:extLst/>
          </p:nvPr>
        </p:nvGraphicFramePr>
        <p:xfrm>
          <a:off x="5138157" y="3032316"/>
          <a:ext cx="2082039" cy="1518356"/>
        </p:xfrm>
        <a:graphic>
          <a:graphicData uri="http://schemas.openxmlformats.org/drawingml/2006/table">
            <a:tbl>
              <a:tblPr firstRow="1" bandRow="1">
                <a:tableStyleId>{5C22544A-7EE6-4342-B048-85BDC9FD1C3A}</a:tableStyleId>
              </a:tblPr>
              <a:tblGrid>
                <a:gridCol w="2082039">
                  <a:extLst>
                    <a:ext uri="{9D8B030D-6E8A-4147-A177-3AD203B41FA5}">
                      <a16:colId xmlns:a16="http://schemas.microsoft.com/office/drawing/2014/main" val="1231649689"/>
                    </a:ext>
                  </a:extLst>
                </a:gridCol>
              </a:tblGrid>
              <a:tr h="379589">
                <a:tc>
                  <a:txBody>
                    <a:bodyPr/>
                    <a:lstStyle/>
                    <a:p>
                      <a:r>
                        <a:rPr lang="en-US" dirty="0" err="1"/>
                        <a:t>CustomerJobBridge</a:t>
                      </a:r>
                      <a:endParaRPr lang="en-US" dirty="0"/>
                    </a:p>
                  </a:txBody>
                  <a:tcPr/>
                </a:tc>
                <a:extLst>
                  <a:ext uri="{0D108BD9-81ED-4DB2-BD59-A6C34878D82A}">
                    <a16:rowId xmlns:a16="http://schemas.microsoft.com/office/drawing/2014/main" val="677584064"/>
                  </a:ext>
                </a:extLst>
              </a:tr>
              <a:tr h="379589">
                <a:tc>
                  <a:txBody>
                    <a:bodyPr/>
                    <a:lstStyle/>
                    <a:p>
                      <a:r>
                        <a:rPr lang="en-US" dirty="0"/>
                        <a:t>     </a:t>
                      </a:r>
                      <a:r>
                        <a:rPr lang="en-US" dirty="0" err="1"/>
                        <a:t>BridgeID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CustomerID</a:t>
                      </a:r>
                      <a:endParaRPr lang="en-US" dirty="0"/>
                    </a:p>
                  </a:txBody>
                  <a:tcPr/>
                </a:tc>
                <a:extLst>
                  <a:ext uri="{0D108BD9-81ED-4DB2-BD59-A6C34878D82A}">
                    <a16:rowId xmlns:a16="http://schemas.microsoft.com/office/drawing/2014/main" val="3542473306"/>
                  </a:ext>
                </a:extLst>
              </a:tr>
              <a:tr h="379589">
                <a:tc>
                  <a:txBody>
                    <a:bodyPr/>
                    <a:lstStyle/>
                    <a:p>
                      <a:r>
                        <a:rPr lang="en-US" dirty="0"/>
                        <a:t>     </a:t>
                      </a:r>
                      <a:r>
                        <a:rPr lang="en-US" dirty="0" err="1"/>
                        <a:t>JobID</a:t>
                      </a:r>
                      <a:endParaRPr lang="en-US" dirty="0"/>
                    </a:p>
                  </a:txBody>
                  <a:tcPr/>
                </a:tc>
                <a:extLst>
                  <a:ext uri="{0D108BD9-81ED-4DB2-BD59-A6C34878D82A}">
                    <a16:rowId xmlns:a16="http://schemas.microsoft.com/office/drawing/2014/main" val="1324232117"/>
                  </a:ext>
                </a:extLst>
              </a:tr>
            </a:tbl>
          </a:graphicData>
        </a:graphic>
      </p:graphicFrame>
      <p:graphicFrame>
        <p:nvGraphicFramePr>
          <p:cNvPr id="16" name="Table 15">
            <a:extLst>
              <a:ext uri="{FF2B5EF4-FFF2-40B4-BE49-F238E27FC236}">
                <a16:creationId xmlns:a16="http://schemas.microsoft.com/office/drawing/2014/main" id="{CF7BCA50-17AE-4ABC-BC64-7FEDB7C120F6}"/>
              </a:ext>
            </a:extLst>
          </p:cNvPr>
          <p:cNvGraphicFramePr>
            <a:graphicFrameLocks noGrp="1"/>
          </p:cNvGraphicFramePr>
          <p:nvPr>
            <p:extLst/>
          </p:nvPr>
        </p:nvGraphicFramePr>
        <p:xfrm>
          <a:off x="8487348" y="1513960"/>
          <a:ext cx="1915061" cy="1518356"/>
        </p:xfrm>
        <a:graphic>
          <a:graphicData uri="http://schemas.openxmlformats.org/drawingml/2006/table">
            <a:tbl>
              <a:tblPr firstRow="1" bandRow="1">
                <a:tableStyleId>{5C22544A-7EE6-4342-B048-85BDC9FD1C3A}</a:tableStyleId>
              </a:tblPr>
              <a:tblGrid>
                <a:gridCol w="1915061">
                  <a:extLst>
                    <a:ext uri="{9D8B030D-6E8A-4147-A177-3AD203B41FA5}">
                      <a16:colId xmlns:a16="http://schemas.microsoft.com/office/drawing/2014/main" val="1231649689"/>
                    </a:ext>
                  </a:extLst>
                </a:gridCol>
              </a:tblGrid>
              <a:tr h="379589">
                <a:tc>
                  <a:txBody>
                    <a:bodyPr/>
                    <a:lstStyle/>
                    <a:p>
                      <a:r>
                        <a:rPr lang="en-US" dirty="0"/>
                        <a:t>Jobs</a:t>
                      </a:r>
                    </a:p>
                  </a:txBody>
                  <a:tcPr/>
                </a:tc>
                <a:extLst>
                  <a:ext uri="{0D108BD9-81ED-4DB2-BD59-A6C34878D82A}">
                    <a16:rowId xmlns:a16="http://schemas.microsoft.com/office/drawing/2014/main" val="677584064"/>
                  </a:ext>
                </a:extLst>
              </a:tr>
              <a:tr h="379589">
                <a:tc>
                  <a:txBody>
                    <a:bodyPr/>
                    <a:lstStyle/>
                    <a:p>
                      <a:r>
                        <a:rPr lang="en-US" dirty="0"/>
                        <a:t>     </a:t>
                      </a:r>
                      <a:r>
                        <a:rPr lang="en-US" dirty="0" err="1"/>
                        <a:t>JobID</a:t>
                      </a:r>
                      <a:endParaRPr lang="en-US" dirty="0"/>
                    </a:p>
                  </a:txBody>
                  <a:tcPr/>
                </a:tc>
                <a:extLst>
                  <a:ext uri="{0D108BD9-81ED-4DB2-BD59-A6C34878D82A}">
                    <a16:rowId xmlns:a16="http://schemas.microsoft.com/office/drawing/2014/main" val="3267001521"/>
                  </a:ext>
                </a:extLst>
              </a:tr>
              <a:tr h="379589">
                <a:tc>
                  <a:txBody>
                    <a:bodyPr/>
                    <a:lstStyle/>
                    <a:p>
                      <a:r>
                        <a:rPr lang="en-US" dirty="0"/>
                        <a:t>     </a:t>
                      </a:r>
                      <a:r>
                        <a:rPr lang="en-US" dirty="0" err="1"/>
                        <a:t>JobName</a:t>
                      </a:r>
                      <a:endParaRPr lang="en-US" dirty="0"/>
                    </a:p>
                  </a:txBody>
                  <a:tcPr/>
                </a:tc>
                <a:extLst>
                  <a:ext uri="{0D108BD9-81ED-4DB2-BD59-A6C34878D82A}">
                    <a16:rowId xmlns:a16="http://schemas.microsoft.com/office/drawing/2014/main" val="3542473306"/>
                  </a:ext>
                </a:extLst>
              </a:tr>
              <a:tr h="379589">
                <a:tc>
                  <a:txBody>
                    <a:bodyPr/>
                    <a:lstStyle/>
                    <a:p>
                      <a:r>
                        <a:rPr lang="en-US" dirty="0"/>
                        <a:t>     Description</a:t>
                      </a:r>
                    </a:p>
                  </a:txBody>
                  <a:tcPr/>
                </a:tc>
                <a:extLst>
                  <a:ext uri="{0D108BD9-81ED-4DB2-BD59-A6C34878D82A}">
                    <a16:rowId xmlns:a16="http://schemas.microsoft.com/office/drawing/2014/main" val="1324232117"/>
                  </a:ext>
                </a:extLst>
              </a:tr>
            </a:tbl>
          </a:graphicData>
        </a:graphic>
      </p:graphicFrame>
      <p:cxnSp>
        <p:nvCxnSpPr>
          <p:cNvPr id="3" name="Straight Connector 2">
            <a:extLst>
              <a:ext uri="{FF2B5EF4-FFF2-40B4-BE49-F238E27FC236}">
                <a16:creationId xmlns:a16="http://schemas.microsoft.com/office/drawing/2014/main" id="{8657989D-628D-4CA7-87E0-8B9419C0B888}"/>
              </a:ext>
            </a:extLst>
          </p:cNvPr>
          <p:cNvCxnSpPr>
            <a:cxnSpLocks/>
          </p:cNvCxnSpPr>
          <p:nvPr/>
        </p:nvCxnSpPr>
        <p:spPr>
          <a:xfrm>
            <a:off x="3704651" y="2047164"/>
            <a:ext cx="1433506" cy="1959209"/>
          </a:xfrm>
          <a:prstGeom prst="line">
            <a:avLst/>
          </a:prstGeom>
          <a:ln w="57150">
            <a:solidFill>
              <a:srgbClr val="F2C812"/>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F0CC9E3-A39C-4F1C-BB54-1554B54EE063}"/>
              </a:ext>
            </a:extLst>
          </p:cNvPr>
          <p:cNvSpPr/>
          <p:nvPr/>
        </p:nvSpPr>
        <p:spPr>
          <a:xfrm>
            <a:off x="2054431" y="1880542"/>
            <a:ext cx="1650219"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95FD0FA-7E3A-4127-B816-2BB7926163BC}"/>
              </a:ext>
            </a:extLst>
          </p:cNvPr>
          <p:cNvSpPr/>
          <p:nvPr/>
        </p:nvSpPr>
        <p:spPr>
          <a:xfrm>
            <a:off x="8487347" y="1880542"/>
            <a:ext cx="1005031" cy="384310"/>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B410D906-750C-4420-9D76-F29944B66151}"/>
              </a:ext>
            </a:extLst>
          </p:cNvPr>
          <p:cNvCxnSpPr>
            <a:cxnSpLocks/>
          </p:cNvCxnSpPr>
          <p:nvPr/>
        </p:nvCxnSpPr>
        <p:spPr>
          <a:xfrm flipH="1">
            <a:off x="7220196" y="2047164"/>
            <a:ext cx="1267154" cy="234798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2591D01-8A64-4F00-8E38-0C991D48E32D}"/>
              </a:ext>
            </a:extLst>
          </p:cNvPr>
          <p:cNvSpPr/>
          <p:nvPr/>
        </p:nvSpPr>
        <p:spPr>
          <a:xfrm>
            <a:off x="5138157" y="3777846"/>
            <a:ext cx="1643643" cy="384310"/>
          </a:xfrm>
          <a:prstGeom prst="rect">
            <a:avLst/>
          </a:prstGeom>
          <a:noFill/>
          <a:ln w="6350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76D4AA-7303-44FA-A519-BB9753E36AA5}"/>
              </a:ext>
            </a:extLst>
          </p:cNvPr>
          <p:cNvSpPr/>
          <p:nvPr/>
        </p:nvSpPr>
        <p:spPr>
          <a:xfrm>
            <a:off x="5336438" y="4202993"/>
            <a:ext cx="1883758" cy="384310"/>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259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50" y="1200152"/>
            <a:ext cx="7084184" cy="4457696"/>
          </a:xfrm>
        </p:spPr>
        <p:txBody>
          <a:bodyPr vert="horz" lIns="91440" tIns="45720" rIns="91440" bIns="45720" rtlCol="0" anchor="ctr">
            <a:normAutofit/>
          </a:bodyPr>
          <a:lstStyle/>
          <a:p>
            <a:r>
              <a:rPr lang="en-US" sz="8000" dirty="0">
                <a:solidFill>
                  <a:srgbClr val="FFFFFF"/>
                </a:solidFill>
                <a:latin typeface="Segoe UI Light" panose="020B0502040204020203" pitchFamily="34" charset="0"/>
                <a:cs typeface="Segoe UI Light" panose="020B0502040204020203" pitchFamily="34" charset="0"/>
              </a:rPr>
              <a:t>Factless Fact Table (Bridge)</a:t>
            </a:r>
            <a:endParaRPr lang="en-US" sz="8000" kern="1200" dirty="0">
              <a:solidFill>
                <a:srgbClr val="FFFFFF"/>
              </a:solidFill>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4400" dirty="0">
                <a:solidFill>
                  <a:srgbClr val="FFFFFF"/>
                </a:solidFill>
                <a:latin typeface="Segoe UI Light" panose="020B0502040204020203" pitchFamily="34" charset="0"/>
                <a:cs typeface="Segoe UI Light" panose="020B0502040204020203" pitchFamily="34" charset="0"/>
              </a:rPr>
              <a:t>DEMO 4</a:t>
            </a:r>
            <a:endParaRPr lang="en-US" sz="4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pic>
        <p:nvPicPr>
          <p:cNvPr id="11" name="Picture 10" descr="A close up of a logo&#10;&#10;Description generated with very high confidence">
            <a:hlinkClick r:id="rId5"/>
            <a:extLst>
              <a:ext uri="{FF2B5EF4-FFF2-40B4-BE49-F238E27FC236}">
                <a16:creationId xmlns:a16="http://schemas.microsoft.com/office/drawing/2014/main" id="{8EC6F953-FE92-4A78-A29E-68A33D3E76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4657FBAD-8BDF-4376-9681-B42E4C42B299}"/>
              </a:ext>
            </a:extLst>
          </p:cNvPr>
          <p:cNvSpPr/>
          <p:nvPr/>
        </p:nvSpPr>
        <p:spPr>
          <a:xfrm>
            <a:off x="629391" y="5114835"/>
            <a:ext cx="10842127" cy="1200329"/>
          </a:xfrm>
          <a:prstGeom prst="rect">
            <a:avLst/>
          </a:prstGeom>
        </p:spPr>
        <p:txBody>
          <a:bodyPr wrap="square">
            <a:spAutoFit/>
          </a:bodyPr>
          <a:lstStyle/>
          <a:p>
            <a:r>
              <a:rPr lang="en-US" dirty="0"/>
              <a:t>Lets discuss the concept of building a bridge table. Users will bring multiple tables and try to build a relationship between them but they can’t cause there’s no valid relationship to be built. It goes back to this concept of a Many to Many relationship bridge table.  So we’ll cover why we need a bridge and what it looks like in a very simple example.</a:t>
            </a:r>
          </a:p>
        </p:txBody>
      </p:sp>
    </p:spTree>
    <p:extLst>
      <p:ext uri="{BB962C8B-B14F-4D97-AF65-F5344CB8AC3E}">
        <p14:creationId xmlns:p14="http://schemas.microsoft.com/office/powerpoint/2010/main" val="663815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03\Module 03D.pbix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16" name="Picture 15">
            <a:extLst>
              <a:ext uri="{FF2B5EF4-FFF2-40B4-BE49-F238E27FC236}">
                <a16:creationId xmlns:a16="http://schemas.microsoft.com/office/drawing/2014/main" id="{EC0D5694-38F6-4B2E-B31C-823F6131BD3B}"/>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3723065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98DD38-084C-4BAE-9022-B75188928AA1}"/>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881C3CB4-2A10-401D-A724-3F3F4B53CF58}"/>
              </a:ext>
            </a:extLst>
          </p:cNvPr>
          <p:cNvSpPr txBox="1"/>
          <p:nvPr/>
        </p:nvSpPr>
        <p:spPr>
          <a:xfrm>
            <a:off x="4509692" y="2542907"/>
            <a:ext cx="3933664" cy="646331"/>
          </a:xfrm>
          <a:prstGeom prst="rect">
            <a:avLst/>
          </a:prstGeom>
          <a:noFill/>
        </p:spPr>
        <p:txBody>
          <a:bodyPr wrap="square" rtlCol="0">
            <a:spAutoFit/>
          </a:bodyPr>
          <a:lstStyle/>
          <a:p>
            <a:r>
              <a:rPr lang="en-US" dirty="0"/>
              <a:t>As you can see, we only have a Customers table and a Jobs table now.</a:t>
            </a:r>
          </a:p>
        </p:txBody>
      </p:sp>
      <p:sp>
        <p:nvSpPr>
          <p:cNvPr id="6" name="Rectangle 5">
            <a:extLst>
              <a:ext uri="{FF2B5EF4-FFF2-40B4-BE49-F238E27FC236}">
                <a16:creationId xmlns:a16="http://schemas.microsoft.com/office/drawing/2014/main" id="{1627C9A7-C01E-4D82-97B5-A37776963320}"/>
              </a:ext>
            </a:extLst>
          </p:cNvPr>
          <p:cNvSpPr/>
          <p:nvPr/>
        </p:nvSpPr>
        <p:spPr>
          <a:xfrm>
            <a:off x="10426535" y="2219244"/>
            <a:ext cx="1187533" cy="6463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434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689B6B-62AD-434D-A3E9-2907EF6B2C5C}"/>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9CF62D83-712C-402E-8A0F-E96C9446ECDA}"/>
              </a:ext>
            </a:extLst>
          </p:cNvPr>
          <p:cNvSpPr txBox="1"/>
          <p:nvPr/>
        </p:nvSpPr>
        <p:spPr>
          <a:xfrm>
            <a:off x="789975" y="3631206"/>
            <a:ext cx="7012113" cy="646331"/>
          </a:xfrm>
          <a:prstGeom prst="rect">
            <a:avLst/>
          </a:prstGeom>
          <a:noFill/>
        </p:spPr>
        <p:txBody>
          <a:bodyPr wrap="square" rtlCol="0">
            <a:spAutoFit/>
          </a:bodyPr>
          <a:lstStyle/>
          <a:p>
            <a:r>
              <a:rPr lang="en-US" dirty="0">
                <a:solidFill>
                  <a:schemeClr val="bg1"/>
                </a:solidFill>
              </a:rPr>
              <a:t>In the Model view we can get a better look at these tables and see there’s no way to build a relationship between them.</a:t>
            </a:r>
          </a:p>
        </p:txBody>
      </p:sp>
    </p:spTree>
    <p:extLst>
      <p:ext uri="{BB962C8B-B14F-4D97-AF65-F5344CB8AC3E}">
        <p14:creationId xmlns:p14="http://schemas.microsoft.com/office/powerpoint/2010/main" val="2410296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Agenda</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Power BI Embedded </a:t>
            </a:r>
            <a:r>
              <a:rPr lang="en-US" sz="2000" dirty="0">
                <a:solidFill>
                  <a:srgbClr val="F2C812"/>
                </a:solidFill>
              </a:rPr>
              <a:t>(20min)</a:t>
            </a:r>
            <a:endParaRPr lang="en-US" sz="2000" dirty="0"/>
          </a:p>
          <a:p>
            <a:pPr>
              <a:buClr>
                <a:srgbClr val="F2C812"/>
              </a:buClr>
            </a:pPr>
            <a:r>
              <a:rPr lang="en-US" sz="2000" dirty="0"/>
              <a:t>Key Influencers </a:t>
            </a:r>
            <a:r>
              <a:rPr lang="en-US" sz="2000" dirty="0">
                <a:solidFill>
                  <a:srgbClr val="F2C812"/>
                </a:solidFill>
              </a:rPr>
              <a:t>(20min)</a:t>
            </a:r>
            <a:endParaRPr lang="en-US" sz="2000" dirty="0"/>
          </a:p>
          <a:p>
            <a:pPr>
              <a:buClr>
                <a:srgbClr val="F2C812"/>
              </a:buClr>
            </a:pPr>
            <a:r>
              <a:rPr lang="en-US" sz="2000" dirty="0"/>
              <a:t>Automated-ML </a:t>
            </a:r>
            <a:r>
              <a:rPr lang="en-US" sz="2000" dirty="0">
                <a:solidFill>
                  <a:srgbClr val="F2C812"/>
                </a:solidFill>
              </a:rPr>
              <a:t>(20min)</a:t>
            </a:r>
            <a:endParaRPr lang="en-US" sz="2000" dirty="0"/>
          </a:p>
          <a:p>
            <a:pPr>
              <a:buClr>
                <a:srgbClr val="F2C812"/>
              </a:buClr>
            </a:pPr>
            <a:r>
              <a:rPr lang="en-US" sz="2000" dirty="0"/>
              <a:t>New Features Announcements </a:t>
            </a:r>
            <a:r>
              <a:rPr lang="en-US" sz="2000" dirty="0">
                <a:solidFill>
                  <a:srgbClr val="F2C812"/>
                </a:solidFill>
              </a:rPr>
              <a:t>(30min)</a:t>
            </a:r>
            <a:endParaRPr lang="en-US" sz="2000" dirty="0"/>
          </a:p>
          <a:p>
            <a:pPr>
              <a:buClr>
                <a:srgbClr val="F2C812"/>
              </a:buClr>
            </a:pPr>
            <a:r>
              <a:rPr lang="en-US" sz="2000" dirty="0"/>
              <a:t>Q&amp;A + Resources </a:t>
            </a:r>
            <a:r>
              <a:rPr lang="en-US" sz="2000" dirty="0">
                <a:solidFill>
                  <a:srgbClr val="F2C812"/>
                </a:solidFill>
              </a:rPr>
              <a:t>(30min)</a:t>
            </a:r>
            <a:endParaRPr lang="en-US" sz="2000" dirty="0"/>
          </a:p>
          <a:p>
            <a:pPr>
              <a:buClr>
                <a:srgbClr val="F2C812"/>
              </a:buClr>
            </a:pPr>
            <a:endParaRPr lang="en-US" sz="2000" dirty="0"/>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15" name="Picture 14" descr="A close up of a logo&#10;&#10;Description generated with very high confidence">
            <a:hlinkClick r:id="rId5"/>
            <a:extLst>
              <a:ext uri="{FF2B5EF4-FFF2-40B4-BE49-F238E27FC236}">
                <a16:creationId xmlns:a16="http://schemas.microsoft.com/office/drawing/2014/main" id="{B55D18DF-994F-4831-8627-F371621FDF3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4110177"/>
      </p:ext>
    </p:extLst>
  </p:cSld>
  <p:clrMapOvr>
    <a:overrideClrMapping bg1="dk1" tx1="lt1" bg2="dk2" tx2="lt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46CCA3-A95C-43F9-8F86-84CAE84AA7B7}"/>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0F5E90FF-5056-4AFC-8DDB-E265CEEC3A13}"/>
              </a:ext>
            </a:extLst>
          </p:cNvPr>
          <p:cNvSpPr txBox="1"/>
          <p:nvPr/>
        </p:nvSpPr>
        <p:spPr>
          <a:xfrm>
            <a:off x="3959002" y="2967335"/>
            <a:ext cx="4273995" cy="646331"/>
          </a:xfrm>
          <a:prstGeom prst="rect">
            <a:avLst/>
          </a:prstGeom>
          <a:noFill/>
        </p:spPr>
        <p:txBody>
          <a:bodyPr wrap="square" rtlCol="0">
            <a:spAutoFit/>
          </a:bodyPr>
          <a:lstStyle/>
          <a:p>
            <a:r>
              <a:rPr lang="en-US" dirty="0"/>
              <a:t>In the Data view we can the columns as well as the rows in those columns.</a:t>
            </a:r>
          </a:p>
        </p:txBody>
      </p:sp>
    </p:spTree>
    <p:extLst>
      <p:ext uri="{BB962C8B-B14F-4D97-AF65-F5344CB8AC3E}">
        <p14:creationId xmlns:p14="http://schemas.microsoft.com/office/powerpoint/2010/main" val="13958656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057689-2469-4EA1-9A4F-0CD1439BD483}"/>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8597947D-724F-4634-96C7-DED4BE237D53}"/>
              </a:ext>
            </a:extLst>
          </p:cNvPr>
          <p:cNvSpPr txBox="1"/>
          <p:nvPr/>
        </p:nvSpPr>
        <p:spPr>
          <a:xfrm>
            <a:off x="3959002" y="2967335"/>
            <a:ext cx="4273995" cy="646331"/>
          </a:xfrm>
          <a:prstGeom prst="rect">
            <a:avLst/>
          </a:prstGeom>
          <a:noFill/>
        </p:spPr>
        <p:txBody>
          <a:bodyPr wrap="square" rtlCol="0">
            <a:spAutoFit/>
          </a:bodyPr>
          <a:lstStyle/>
          <a:p>
            <a:r>
              <a:rPr lang="en-US" dirty="0"/>
              <a:t>We can notice there’s one row per job and one row per customer.</a:t>
            </a:r>
          </a:p>
        </p:txBody>
      </p:sp>
    </p:spTree>
    <p:extLst>
      <p:ext uri="{BB962C8B-B14F-4D97-AF65-F5344CB8AC3E}">
        <p14:creationId xmlns:p14="http://schemas.microsoft.com/office/powerpoint/2010/main" val="16324602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25890D80-9638-45B2-A923-5F91F7AD784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0" name="Title 1">
            <a:extLst>
              <a:ext uri="{FF2B5EF4-FFF2-40B4-BE49-F238E27FC236}">
                <a16:creationId xmlns:a16="http://schemas.microsoft.com/office/drawing/2014/main" id="{8DFFF92C-1535-4A43-9146-45ACE72272CE}"/>
              </a:ext>
            </a:extLst>
          </p:cNvPr>
          <p:cNvSpPr txBox="1">
            <a:spLocks/>
          </p:cNvSpPr>
          <p:nvPr/>
        </p:nvSpPr>
        <p:spPr>
          <a:xfrm>
            <a:off x="317501" y="5528812"/>
            <a:ext cx="11476934" cy="10411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Module 03</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C:\Advanced Power BI\Instructor Notes\Module 03\CustomerJobsBridge.xlsx</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pic>
        <p:nvPicPr>
          <p:cNvPr id="9" name="Picture 8">
            <a:extLst>
              <a:ext uri="{FF2B5EF4-FFF2-40B4-BE49-F238E27FC236}">
                <a16:creationId xmlns:a16="http://schemas.microsoft.com/office/drawing/2014/main" id="{214CAF9C-329D-4123-8011-2E09AB8FC10C}"/>
              </a:ext>
            </a:extLst>
          </p:cNvPr>
          <p:cNvPicPr>
            <a:picLocks noChangeAspect="1"/>
          </p:cNvPicPr>
          <p:nvPr/>
        </p:nvPicPr>
        <p:blipFill>
          <a:blip r:embed="rId6"/>
          <a:stretch>
            <a:fillRect/>
          </a:stretch>
        </p:blipFill>
        <p:spPr>
          <a:xfrm>
            <a:off x="1971675" y="1500187"/>
            <a:ext cx="8248650" cy="3857625"/>
          </a:xfrm>
          <a:prstGeom prst="rect">
            <a:avLst/>
          </a:prstGeom>
        </p:spPr>
      </p:pic>
    </p:spTree>
    <p:extLst>
      <p:ext uri="{BB962C8B-B14F-4D97-AF65-F5344CB8AC3E}">
        <p14:creationId xmlns:p14="http://schemas.microsoft.com/office/powerpoint/2010/main" val="2431390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F63200-0E50-4854-AED6-B70B7EB2DD56}"/>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883257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057689-2469-4EA1-9A4F-0CD1439BD483}"/>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CC6B945D-5824-4B92-BC7B-1A5026F0BDD8}"/>
              </a:ext>
            </a:extLst>
          </p:cNvPr>
          <p:cNvPicPr>
            <a:picLocks noChangeAspect="1"/>
          </p:cNvPicPr>
          <p:nvPr/>
        </p:nvPicPr>
        <p:blipFill>
          <a:blip r:embed="rId6"/>
          <a:stretch>
            <a:fillRect/>
          </a:stretch>
        </p:blipFill>
        <p:spPr>
          <a:xfrm>
            <a:off x="3186112" y="266700"/>
            <a:ext cx="5819775" cy="6324600"/>
          </a:xfrm>
          <a:prstGeom prst="rect">
            <a:avLst/>
          </a:prstGeom>
        </p:spPr>
      </p:pic>
    </p:spTree>
    <p:extLst>
      <p:ext uri="{BB962C8B-B14F-4D97-AF65-F5344CB8AC3E}">
        <p14:creationId xmlns:p14="http://schemas.microsoft.com/office/powerpoint/2010/main" val="29656542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057689-2469-4EA1-9A4F-0CD1439BD483}"/>
              </a:ext>
            </a:extLst>
          </p:cNvPr>
          <p:cNvPicPr>
            <a:picLocks noChangeAspect="1"/>
          </p:cNvPicPr>
          <p:nvPr/>
        </p:nvPicPr>
        <p:blipFill>
          <a:blip r:embed="rId3"/>
          <a:stretch>
            <a:fillRect/>
          </a:stretch>
        </p:blipFill>
        <p:spPr>
          <a:xfrm>
            <a:off x="0" y="2677"/>
            <a:ext cx="12192000" cy="68526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a:extLst>
              <a:ext uri="{FF2B5EF4-FFF2-40B4-BE49-F238E27FC236}">
                <a16:creationId xmlns:a16="http://schemas.microsoft.com/office/drawing/2014/main" id="{4F744AE1-F355-4786-823C-2E60F6A2FBB0}"/>
              </a:ext>
            </a:extLst>
          </p:cNvPr>
          <p:cNvPicPr>
            <a:picLocks noChangeAspect="1"/>
          </p:cNvPicPr>
          <p:nvPr/>
        </p:nvPicPr>
        <p:blipFill>
          <a:blip r:embed="rId6"/>
          <a:stretch>
            <a:fillRect/>
          </a:stretch>
        </p:blipFill>
        <p:spPr>
          <a:xfrm>
            <a:off x="1900237" y="90487"/>
            <a:ext cx="8391525" cy="6677025"/>
          </a:xfrm>
          <a:prstGeom prst="rect">
            <a:avLst/>
          </a:prstGeom>
        </p:spPr>
      </p:pic>
    </p:spTree>
    <p:extLst>
      <p:ext uri="{BB962C8B-B14F-4D97-AF65-F5344CB8AC3E}">
        <p14:creationId xmlns:p14="http://schemas.microsoft.com/office/powerpoint/2010/main" val="36282961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62AF3A-13D8-4B39-9756-B8158446EB97}"/>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944BD310-D87D-4333-83F8-F39A5C7040E2}"/>
              </a:ext>
            </a:extLst>
          </p:cNvPr>
          <p:cNvSpPr txBox="1"/>
          <p:nvPr/>
        </p:nvSpPr>
        <p:spPr>
          <a:xfrm>
            <a:off x="789975" y="4593107"/>
            <a:ext cx="7012113" cy="923330"/>
          </a:xfrm>
          <a:prstGeom prst="rect">
            <a:avLst/>
          </a:prstGeom>
          <a:noFill/>
        </p:spPr>
        <p:txBody>
          <a:bodyPr wrap="square" rtlCol="0">
            <a:spAutoFit/>
          </a:bodyPr>
          <a:lstStyle/>
          <a:p>
            <a:r>
              <a:rPr lang="en-US" dirty="0">
                <a:solidFill>
                  <a:schemeClr val="bg1"/>
                </a:solidFill>
              </a:rPr>
              <a:t>Power BI automatically tries to find relationships in our model and stablish those relationships. As you can see here, it has done that and they’re all one-sided. So we want to modify this to Both directions.</a:t>
            </a:r>
          </a:p>
        </p:txBody>
      </p:sp>
    </p:spTree>
    <p:extLst>
      <p:ext uri="{BB962C8B-B14F-4D97-AF65-F5344CB8AC3E}">
        <p14:creationId xmlns:p14="http://schemas.microsoft.com/office/powerpoint/2010/main" val="33648609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62AF3A-13D8-4B39-9756-B8158446EB97}"/>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CE8D37C0-CD8F-4BF0-AAD7-8F921F3A3F1E}"/>
              </a:ext>
            </a:extLst>
          </p:cNvPr>
          <p:cNvPicPr>
            <a:picLocks noChangeAspect="1"/>
          </p:cNvPicPr>
          <p:nvPr/>
        </p:nvPicPr>
        <p:blipFill>
          <a:blip r:embed="rId6"/>
          <a:stretch>
            <a:fillRect/>
          </a:stretch>
        </p:blipFill>
        <p:spPr>
          <a:xfrm>
            <a:off x="2728912" y="557212"/>
            <a:ext cx="6734175" cy="5743575"/>
          </a:xfrm>
          <a:prstGeom prst="rect">
            <a:avLst/>
          </a:prstGeom>
        </p:spPr>
      </p:pic>
    </p:spTree>
    <p:extLst>
      <p:ext uri="{BB962C8B-B14F-4D97-AF65-F5344CB8AC3E}">
        <p14:creationId xmlns:p14="http://schemas.microsoft.com/office/powerpoint/2010/main" val="23117184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62AF3A-13D8-4B39-9756-B8158446EB97}"/>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Picture 4">
            <a:extLst>
              <a:ext uri="{FF2B5EF4-FFF2-40B4-BE49-F238E27FC236}">
                <a16:creationId xmlns:a16="http://schemas.microsoft.com/office/drawing/2014/main" id="{294464BE-5BE6-401F-A259-B5E487B1F4F5}"/>
              </a:ext>
            </a:extLst>
          </p:cNvPr>
          <p:cNvPicPr>
            <a:picLocks noChangeAspect="1"/>
          </p:cNvPicPr>
          <p:nvPr/>
        </p:nvPicPr>
        <p:blipFill>
          <a:blip r:embed="rId6"/>
          <a:stretch>
            <a:fillRect/>
          </a:stretch>
        </p:blipFill>
        <p:spPr>
          <a:xfrm>
            <a:off x="2728912" y="557211"/>
            <a:ext cx="6734175" cy="5743575"/>
          </a:xfrm>
          <a:prstGeom prst="rect">
            <a:avLst/>
          </a:prstGeom>
        </p:spPr>
      </p:pic>
    </p:spTree>
    <p:extLst>
      <p:ext uri="{BB962C8B-B14F-4D97-AF65-F5344CB8AC3E}">
        <p14:creationId xmlns:p14="http://schemas.microsoft.com/office/powerpoint/2010/main" val="570000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E94A54-020A-4278-BDFB-272DB22F6E26}"/>
              </a:ext>
            </a:extLst>
          </p:cNvPr>
          <p:cNvPicPr>
            <a:picLocks noChangeAspect="1"/>
          </p:cNvPicPr>
          <p:nvPr/>
        </p:nvPicPr>
        <p:blipFill>
          <a:blip r:embed="rId3"/>
          <a:stretch>
            <a:fillRect/>
          </a:stretch>
        </p:blipFill>
        <p:spPr>
          <a:xfrm>
            <a:off x="0" y="7435"/>
            <a:ext cx="12192000" cy="684312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74742460-BA6E-4174-A7A0-F136ECBEB26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TextBox 4">
            <a:extLst>
              <a:ext uri="{FF2B5EF4-FFF2-40B4-BE49-F238E27FC236}">
                <a16:creationId xmlns:a16="http://schemas.microsoft.com/office/drawing/2014/main" id="{A76212D4-B548-4011-B54D-3B207BCA65A1}"/>
              </a:ext>
            </a:extLst>
          </p:cNvPr>
          <p:cNvSpPr txBox="1"/>
          <p:nvPr/>
        </p:nvSpPr>
        <p:spPr>
          <a:xfrm>
            <a:off x="789975" y="4593107"/>
            <a:ext cx="7012113" cy="1200329"/>
          </a:xfrm>
          <a:prstGeom prst="rect">
            <a:avLst/>
          </a:prstGeom>
          <a:noFill/>
        </p:spPr>
        <p:txBody>
          <a:bodyPr wrap="square" rtlCol="0">
            <a:spAutoFit/>
          </a:bodyPr>
          <a:lstStyle/>
          <a:p>
            <a:r>
              <a:rPr lang="en-US" dirty="0">
                <a:solidFill>
                  <a:schemeClr val="bg1"/>
                </a:solidFill>
              </a:rPr>
              <a:t>Now we can look at some obvious questions. </a:t>
            </a:r>
          </a:p>
          <a:p>
            <a:r>
              <a:rPr lang="en-US" dirty="0">
                <a:solidFill>
                  <a:schemeClr val="bg1"/>
                </a:solidFill>
              </a:rPr>
              <a:t>How many jobs have been held by what customers?</a:t>
            </a:r>
          </a:p>
          <a:p>
            <a:r>
              <a:rPr lang="en-US" dirty="0">
                <a:solidFill>
                  <a:schemeClr val="bg1"/>
                </a:solidFill>
              </a:rPr>
              <a:t>How many jobs each customer holds?</a:t>
            </a:r>
          </a:p>
          <a:p>
            <a:r>
              <a:rPr lang="en-US" dirty="0">
                <a:solidFill>
                  <a:schemeClr val="bg1"/>
                </a:solidFill>
              </a:rPr>
              <a:t>Do customers with more jobs purchase more or purchase less?</a:t>
            </a:r>
          </a:p>
        </p:txBody>
      </p:sp>
    </p:spTree>
    <p:extLst>
      <p:ext uri="{BB962C8B-B14F-4D97-AF65-F5344CB8AC3E}">
        <p14:creationId xmlns:p14="http://schemas.microsoft.com/office/powerpoint/2010/main" val="1505575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28633</TotalTime>
  <Words>12066</Words>
  <Application>Microsoft Office PowerPoint</Application>
  <PresentationFormat>Widescreen</PresentationFormat>
  <Paragraphs>1525</Paragraphs>
  <Slides>179</Slides>
  <Notes>176</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179</vt:i4>
      </vt:variant>
    </vt:vector>
  </HeadingPairs>
  <TitlesOfParts>
    <vt:vector size="192" baseType="lpstr">
      <vt:lpstr>Arial</vt:lpstr>
      <vt:lpstr>Calibri</vt:lpstr>
      <vt:lpstr>Calibri Light</vt:lpstr>
      <vt:lpstr>Consolas</vt:lpstr>
      <vt:lpstr>Gill Sans</vt:lpstr>
      <vt:lpstr>Segoe UI</vt:lpstr>
      <vt:lpstr>Segoe UI (Body)</vt:lpstr>
      <vt:lpstr>Segoe UI Light</vt:lpstr>
      <vt:lpstr>Segoe UI Semibold</vt:lpstr>
      <vt:lpstr>Segoe UI Semilight</vt:lpstr>
      <vt:lpstr>Office Theme</vt:lpstr>
      <vt:lpstr>2_Office Theme</vt:lpstr>
      <vt:lpstr>3_Office Theme</vt:lpstr>
      <vt:lpstr>PowerPoint Presentation</vt:lpstr>
      <vt:lpstr>Please silence cell phones</vt:lpstr>
      <vt:lpstr>PowerPoint Presentation</vt:lpstr>
      <vt:lpstr>PowerPoint Presentation</vt:lpstr>
      <vt:lpstr>PowerPoint Presentation</vt:lpstr>
      <vt:lpstr>PowerPoint Presentation</vt:lpstr>
      <vt:lpstr>Schedule (times are approximate and will be fluid with the class)</vt:lpstr>
      <vt:lpstr>Agenda</vt:lpstr>
      <vt:lpstr>Agenda</vt:lpstr>
      <vt:lpstr>Advanced Data Modeling</vt:lpstr>
      <vt:lpstr>PowerPoint Presentation</vt:lpstr>
      <vt:lpstr>PowerPoint Presentation</vt:lpstr>
      <vt:lpstr>PowerPoint Presentation</vt:lpstr>
      <vt:lpstr>Cross Filtering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Cross Filtering and Time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Many to Many with DAX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Factless Fact Table (Bridge)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Role Playing with DAX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Importing Multiple Date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PowerPoint Presentation</vt:lpstr>
      <vt:lpstr>PowerPoint Presentation</vt:lpstr>
      <vt:lpstr>PowerPoint Presentation</vt:lpstr>
      <vt:lpstr>Mismatching Granularity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Data Modeling</vt:lpstr>
      <vt:lpstr>PowerPoint Presentation</vt:lpstr>
      <vt:lpstr>PowerPoint Presentation</vt:lpstr>
      <vt:lpstr>PowerPoint Presentation</vt:lpstr>
      <vt:lpstr>PowerPoint Presentation</vt:lpstr>
      <vt:lpstr>Weighted Allocation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in A Day</dc:title>
  <dc:creator/>
  <cp:keywords>Power BI, Dashboard</cp:keywords>
  <cp:lastModifiedBy>Hiram Fleitas</cp:lastModifiedBy>
  <cp:revision>677</cp:revision>
  <dcterms:created xsi:type="dcterms:W3CDTF">2016-05-30T15:33:26Z</dcterms:created>
  <dcterms:modified xsi:type="dcterms:W3CDTF">2019-12-18T11:56:00Z</dcterms:modified>
  <cp:category>Power BI</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_MarkAsFinal">
    <vt:bool>true</vt:bool>
  </property>
</Properties>
</file>